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502" r:id="rId3"/>
    <p:sldId id="545" r:id="rId4"/>
    <p:sldId id="547" r:id="rId5"/>
    <p:sldId id="493" r:id="rId6"/>
    <p:sldId id="472" r:id="rId7"/>
    <p:sldId id="473" r:id="rId8"/>
    <p:sldId id="549" r:id="rId9"/>
    <p:sldId id="587" r:id="rId10"/>
    <p:sldId id="588" r:id="rId11"/>
    <p:sldId id="596" r:id="rId12"/>
    <p:sldId id="598" r:id="rId13"/>
    <p:sldId id="597" r:id="rId14"/>
    <p:sldId id="500" r:id="rId15"/>
    <p:sldId id="489" r:id="rId16"/>
    <p:sldId id="490" r:id="rId17"/>
    <p:sldId id="576" r:id="rId18"/>
    <p:sldId id="581" r:id="rId19"/>
    <p:sldId id="616" r:id="rId20"/>
    <p:sldId id="543" r:id="rId21"/>
    <p:sldId id="551" r:id="rId22"/>
    <p:sldId id="589" r:id="rId23"/>
    <p:sldId id="532" r:id="rId24"/>
    <p:sldId id="533" r:id="rId25"/>
    <p:sldId id="554" r:id="rId26"/>
    <p:sldId id="534" r:id="rId27"/>
    <p:sldId id="573" r:id="rId28"/>
    <p:sldId id="553" r:id="rId29"/>
    <p:sldId id="538" r:id="rId30"/>
    <p:sldId id="582" r:id="rId31"/>
    <p:sldId id="536" r:id="rId32"/>
    <p:sldId id="535" r:id="rId33"/>
    <p:sldId id="574" r:id="rId34"/>
    <p:sldId id="578" r:id="rId35"/>
    <p:sldId id="579" r:id="rId36"/>
    <p:sldId id="595" r:id="rId37"/>
    <p:sldId id="617" r:id="rId38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FFCC"/>
    <a:srgbClr val="FFFFCC"/>
    <a:srgbClr val="FE7402"/>
    <a:srgbClr val="5E44F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64" autoAdjust="0"/>
    <p:restoredTop sz="94660"/>
  </p:normalViewPr>
  <p:slideViewPr>
    <p:cSldViewPr>
      <p:cViewPr varScale="1">
        <p:scale>
          <a:sx n="99" d="100"/>
          <a:sy n="99" d="100"/>
        </p:scale>
        <p:origin x="643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589" cy="511649"/>
          </a:xfrm>
          <a:prstGeom prst="rect">
            <a:avLst/>
          </a:prstGeom>
        </p:spPr>
        <p:txBody>
          <a:bodyPr vert="horz" lIns="95473" tIns="47736" rIns="95473" bIns="47736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022" y="1"/>
            <a:ext cx="3076589" cy="511649"/>
          </a:xfrm>
          <a:prstGeom prst="rect">
            <a:avLst/>
          </a:prstGeom>
        </p:spPr>
        <p:txBody>
          <a:bodyPr vert="horz" lIns="95473" tIns="47736" rIns="95473" bIns="47736" rtlCol="0"/>
          <a:lstStyle>
            <a:lvl1pPr algn="r">
              <a:defRPr sz="1300"/>
            </a:lvl1pPr>
          </a:lstStyle>
          <a:p>
            <a:fld id="{E7B8A05A-C161-43BD-98B1-DFD94E2B0F2C}" type="datetimeFigureOut">
              <a:rPr lang="en-GB" smtClean="0"/>
              <a:pPr/>
              <a:t>25/05/2016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319"/>
            <a:ext cx="3076589" cy="511648"/>
          </a:xfrm>
          <a:prstGeom prst="rect">
            <a:avLst/>
          </a:prstGeom>
        </p:spPr>
        <p:txBody>
          <a:bodyPr vert="horz" lIns="95473" tIns="47736" rIns="95473" bIns="47736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022" y="9721319"/>
            <a:ext cx="3076589" cy="511648"/>
          </a:xfrm>
          <a:prstGeom prst="rect">
            <a:avLst/>
          </a:prstGeom>
        </p:spPr>
        <p:txBody>
          <a:bodyPr vert="horz" lIns="95473" tIns="47736" rIns="95473" bIns="47736" rtlCol="0" anchor="b"/>
          <a:lstStyle>
            <a:lvl1pPr algn="r">
              <a:defRPr sz="1300"/>
            </a:lvl1pPr>
          </a:lstStyle>
          <a:p>
            <a:fld id="{5D1CAFFF-8F95-4A24-B117-46D8D8640D9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079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5473" tIns="47736" rIns="95473" bIns="47736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3" y="1"/>
            <a:ext cx="3076364" cy="511731"/>
          </a:xfrm>
          <a:prstGeom prst="rect">
            <a:avLst/>
          </a:prstGeom>
        </p:spPr>
        <p:txBody>
          <a:bodyPr vert="horz" lIns="95473" tIns="47736" rIns="95473" bIns="47736" rtlCol="0"/>
          <a:lstStyle>
            <a:lvl1pPr algn="r">
              <a:defRPr sz="1300"/>
            </a:lvl1pPr>
          </a:lstStyle>
          <a:p>
            <a:fld id="{4D2F6B47-CAEE-401D-95B5-3E59DBE8C4E3}" type="datetimeFigureOut">
              <a:rPr lang="en-GB" smtClean="0"/>
              <a:pPr/>
              <a:t>25/05/2016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73" tIns="47736" rIns="95473" bIns="47736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5473" tIns="47736" rIns="95473" bIns="4773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4" cy="511731"/>
          </a:xfrm>
          <a:prstGeom prst="rect">
            <a:avLst/>
          </a:prstGeom>
        </p:spPr>
        <p:txBody>
          <a:bodyPr vert="horz" lIns="95473" tIns="47736" rIns="95473" bIns="47736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3" y="9721107"/>
            <a:ext cx="3076364" cy="511731"/>
          </a:xfrm>
          <a:prstGeom prst="rect">
            <a:avLst/>
          </a:prstGeom>
        </p:spPr>
        <p:txBody>
          <a:bodyPr vert="horz" lIns="95473" tIns="47736" rIns="95473" bIns="47736" rtlCol="0" anchor="b"/>
          <a:lstStyle>
            <a:lvl1pPr algn="r">
              <a:defRPr sz="1300"/>
            </a:lvl1pPr>
          </a:lstStyle>
          <a:p>
            <a:fld id="{711427DB-2BEB-4317-88B2-5BB686EB191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310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427DB-2BEB-4317-88B2-5BB686EB1915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631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HE: 16.5 </a:t>
            </a:r>
            <a:r>
              <a:rPr lang="en-US" dirty="0" err="1" smtClean="0"/>
              <a:t>TeV</a:t>
            </a:r>
            <a:r>
              <a:rPr lang="en-US" dirty="0" smtClean="0"/>
              <a:t> (CERN-ATS-2010-177)</a:t>
            </a:r>
          </a:p>
          <a:p>
            <a:r>
              <a:rPr lang="en-US" dirty="0" smtClean="0"/>
              <a:t>Plot taken from Igor </a:t>
            </a:r>
            <a:r>
              <a:rPr lang="en-US" dirty="0" err="1" smtClean="0"/>
              <a:t>Mandic</a:t>
            </a:r>
            <a:r>
              <a:rPr lang="en-US" dirty="0" smtClean="0"/>
              <a:t> (Vienna 2013 presentation)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427DB-2BEB-4317-88B2-5BB686EB191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25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E9D6EA-AFA9-46E1-9B48-9D3D20D281C1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smtClean="0"/>
          </a:p>
        </p:txBody>
      </p:sp>
    </p:spTree>
    <p:extLst>
      <p:ext uri="{BB962C8B-B14F-4D97-AF65-F5344CB8AC3E}">
        <p14:creationId xmlns:p14="http://schemas.microsoft.com/office/powerpoint/2010/main" val="3473353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F962D9-A925-4AB1-96E4-B458B360908A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smtClean="0"/>
          </a:p>
        </p:txBody>
      </p:sp>
    </p:spTree>
    <p:extLst>
      <p:ext uri="{BB962C8B-B14F-4D97-AF65-F5344CB8AC3E}">
        <p14:creationId xmlns:p14="http://schemas.microsoft.com/office/powerpoint/2010/main" val="3568111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F962D9-A925-4AB1-96E4-B458B360908A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smtClean="0"/>
          </a:p>
        </p:txBody>
      </p:sp>
    </p:spTree>
    <p:extLst>
      <p:ext uri="{BB962C8B-B14F-4D97-AF65-F5344CB8AC3E}">
        <p14:creationId xmlns:p14="http://schemas.microsoft.com/office/powerpoint/2010/main" val="3426581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260509-4E4D-42F6-824A-B2D0CF4107CB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smtClean="0"/>
          </a:p>
        </p:txBody>
      </p:sp>
    </p:spTree>
    <p:extLst>
      <p:ext uri="{BB962C8B-B14F-4D97-AF65-F5344CB8AC3E}">
        <p14:creationId xmlns:p14="http://schemas.microsoft.com/office/powerpoint/2010/main" val="1076200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2D8F4-BD01-4337-A954-1488D47196D2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smtClean="0"/>
          </a:p>
        </p:txBody>
      </p:sp>
    </p:spTree>
    <p:extLst>
      <p:ext uri="{BB962C8B-B14F-4D97-AF65-F5344CB8AC3E}">
        <p14:creationId xmlns:p14="http://schemas.microsoft.com/office/powerpoint/2010/main" val="1321261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292225" y="706438"/>
            <a:ext cx="4713288" cy="3535362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3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5AFAFB-9F5A-4165-B5E7-11187BBE7D69}" type="slidenum">
              <a:rPr lang="es-E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694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292225" y="706438"/>
            <a:ext cx="4713288" cy="3535362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3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5AFAFB-9F5A-4165-B5E7-11187BBE7D69}" type="slidenum">
              <a:rPr lang="es-E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288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05273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20072" y="2924944"/>
            <a:ext cx="3128392" cy="91095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144000" cy="792162"/>
          </a:xfrm>
        </p:spPr>
        <p:txBody>
          <a:bodyPr/>
          <a:lstStyle>
            <a:lvl1pPr marL="0" indent="0" algn="ctr">
              <a:buFontTx/>
              <a:buNone/>
              <a:defRPr b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1pPr>
          </a:lstStyle>
          <a:p>
            <a:pPr lvl="0"/>
            <a:r>
              <a:rPr lang="en-US" dirty="0" smtClean="0"/>
              <a:t>This would be the text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idx="14"/>
          </p:nvPr>
        </p:nvSpPr>
        <p:spPr>
          <a:xfrm>
            <a:off x="323528" y="3429000"/>
            <a:ext cx="3888432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0281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0" y="2"/>
            <a:ext cx="9144000" cy="808174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FFFF66"/>
              </a:gs>
            </a:gsLst>
            <a:path path="shape">
              <a:fillToRect l="50000" t="50000" r="50000" b="50000"/>
            </a:path>
          </a:gradFill>
          <a:ln w="38100">
            <a:noFill/>
            <a:miter lim="800000"/>
            <a:headEnd/>
            <a:tailEnd/>
          </a:ln>
          <a:effectLst/>
        </p:spPr>
        <p:txBody>
          <a:bodyPr wrap="square" anchor="ctr">
            <a:noAutofit/>
          </a:bodyPr>
          <a:lstStyle/>
          <a:p>
            <a:pPr algn="ctr" eaLnBrk="0" hangingPunct="0">
              <a:defRPr/>
            </a:pPr>
            <a:endParaRPr lang="en-US" sz="32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"/>
            <a:ext cx="7200800" cy="806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61662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11D5D-0547-4B3D-A91B-76E1D940287C}" type="datetime1">
              <a:rPr lang="en-GB" smtClean="0"/>
              <a:t>25/05/2016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1840" y="6604688"/>
            <a:ext cx="5544616" cy="208688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597352"/>
            <a:ext cx="576064" cy="216024"/>
          </a:xfrm>
        </p:spPr>
        <p:txBody>
          <a:bodyPr/>
          <a:lstStyle>
            <a:lvl1pPr>
              <a:defRPr lang="en-GB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smtClean="0"/>
              <a:t>-</a:t>
            </a:r>
            <a:fld id="{4BC41057-E5DD-4345-B334-EB94862F885B}" type="slidenum">
              <a:rPr lang="en-GB" smtClean="0"/>
              <a:pPr/>
              <a:t>‹#›</a:t>
            </a:fld>
            <a:r>
              <a:rPr lang="en-GB" dirty="0" smtClean="0"/>
              <a:t>-</a:t>
            </a:r>
            <a:endParaRPr lang="en-GB" dirty="0"/>
          </a:p>
        </p:txBody>
      </p:sp>
      <p:pic>
        <p:nvPicPr>
          <p:cNvPr id="8" name="Picture 23" descr="Logo CERN width=144,      height=14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5826" y="2"/>
            <a:ext cx="808174" cy="808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30"/>
          <p:cNvSpPr>
            <a:spLocks noChangeShapeType="1"/>
          </p:cNvSpPr>
          <p:nvPr userDrawn="1"/>
        </p:nvSpPr>
        <p:spPr bwMode="auto">
          <a:xfrm>
            <a:off x="0" y="806429"/>
            <a:ext cx="9144000" cy="0"/>
          </a:xfrm>
          <a:prstGeom prst="line">
            <a:avLst/>
          </a:prstGeom>
          <a:ln w="19050">
            <a:solidFill>
              <a:srgbClr val="0000FF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Line 30"/>
          <p:cNvSpPr>
            <a:spLocks noChangeShapeType="1"/>
          </p:cNvSpPr>
          <p:nvPr userDrawn="1"/>
        </p:nvSpPr>
        <p:spPr bwMode="auto">
          <a:xfrm>
            <a:off x="2299" y="6597352"/>
            <a:ext cx="9144000" cy="0"/>
          </a:xfrm>
          <a:prstGeom prst="line">
            <a:avLst/>
          </a:prstGeom>
          <a:ln w="19050">
            <a:solidFill>
              <a:srgbClr val="0000FF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20661476">
            <a:off x="-2215" y="49723"/>
            <a:ext cx="1395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+mj-lt"/>
                <a:cs typeface="Aharoni" pitchFamily="2" charset="-79"/>
              </a:rPr>
              <a:t>RD50</a:t>
            </a:r>
            <a:endParaRPr lang="en-GB" sz="3600" b="1" dirty="0">
              <a:solidFill>
                <a:srgbClr val="FF0000"/>
              </a:solidFill>
              <a:latin typeface="+mj-lt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60841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A4FFC3-B279-4FFE-84AA-C3BDB3B4FDBB}" type="datetime1">
              <a:rPr lang="en-GB" altLang="en-US" smtClean="0"/>
              <a:t>25/05/2016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 smtClean="0"/>
              <a:t>G.Casse and M.Moll, RD50 Status Report, May 2016</a:t>
            </a:r>
            <a:endParaRPr lang="en-US" altLang="en-US" i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-</a:t>
            </a:r>
            <a:fld id="{7B862179-C607-4539-B9ED-58A3DCA06187}" type="slidenum">
              <a:rPr lang="en-US" altLang="en-US"/>
              <a:pPr/>
              <a:t>‹#›</a:t>
            </a:fld>
            <a:r>
              <a:rPr lang="en-US" altLang="en-US"/>
              <a:t>-</a:t>
            </a:r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270713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CCCCFF">
                <a:alpha val="77000"/>
              </a:srgbClr>
            </a:gs>
            <a:gs pos="100000">
              <a:srgbClr val="CCCCFF">
                <a:gamma/>
                <a:tint val="3137"/>
                <a:invGamma/>
              </a:srgbClr>
            </a:gs>
          </a:gsLst>
          <a:path path="rect">
            <a:fillToRect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600" y="2"/>
            <a:ext cx="7200800" cy="80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3429000"/>
            <a:ext cx="3888432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97352"/>
            <a:ext cx="21336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7E3CB-486A-4BC4-8367-3C71A09BC67D}" type="datetime1">
              <a:rPr lang="en-GB" smtClean="0"/>
              <a:t>25/05/2016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31840" y="6604688"/>
            <a:ext cx="5055840" cy="208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G.Casse and M.Moll, RD50 Status Report, May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99040" y="6597352"/>
            <a:ext cx="549424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41057-E5DD-4345-B334-EB94862F885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94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spcBef>
          <a:spcPct val="20000"/>
        </a:spcBef>
        <a:buClr>
          <a:srgbClr val="FF0000"/>
        </a:buClr>
        <a:buSzPct val="120000"/>
        <a:buFont typeface="Arial" pitchFamily="34" charset="0"/>
        <a:buChar char="•"/>
        <a:defRPr lang="en-US" sz="2000" b="1" kern="1200" dirty="0" smtClean="0">
          <a:solidFill>
            <a:srgbClr val="0000FF"/>
          </a:solidFill>
          <a:latin typeface="+mj-lt"/>
          <a:ea typeface="+mn-ea"/>
          <a:cs typeface="Times New Roman" pitchFamily="18" charset="0"/>
        </a:defRPr>
      </a:lvl1pPr>
      <a:lvl2pPr marL="360363" indent="-184150" algn="l" defTabSz="914400" rtl="0" eaLnBrk="1" latinLnBrk="0" hangingPunct="1">
        <a:spcBef>
          <a:spcPct val="20000"/>
        </a:spcBef>
        <a:buSzPct val="100000"/>
        <a:buFont typeface="Wingdings" pitchFamily="2" charset="2"/>
        <a:buChar char="§"/>
        <a:defRPr lang="en-US" sz="1800" b="1" kern="1200" dirty="0" smtClean="0">
          <a:solidFill>
            <a:schemeClr val="tx1"/>
          </a:solidFill>
          <a:latin typeface="+mn-lt"/>
          <a:ea typeface="+mn-ea"/>
          <a:cs typeface="Times New Roman" pitchFamily="18" charset="0"/>
        </a:defRPr>
      </a:lvl2pPr>
      <a:lvl3pPr marL="538163" indent="-1778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1800" b="0" kern="1200" dirty="0" smtClean="0">
          <a:solidFill>
            <a:schemeClr val="tx1"/>
          </a:solidFill>
          <a:latin typeface="+mn-lt"/>
          <a:ea typeface="+mn-ea"/>
          <a:cs typeface="Times New Roman" pitchFamily="18" charset="0"/>
        </a:defRPr>
      </a:lvl3pPr>
      <a:lvl4pPr marL="714375" indent="-176213" algn="l" defTabSz="914400" rtl="0" eaLnBrk="1" latinLnBrk="0" hangingPunct="1">
        <a:spcBef>
          <a:spcPct val="20000"/>
        </a:spcBef>
        <a:buFont typeface="Arial" pitchFamily="34" charset="0"/>
        <a:buChar char="–"/>
        <a:defRPr lang="en-US" sz="1600" b="0" kern="1200" dirty="0" smtClean="0">
          <a:solidFill>
            <a:schemeClr val="tx1"/>
          </a:solidFill>
          <a:latin typeface="+mn-lt"/>
          <a:ea typeface="+mn-ea"/>
          <a:cs typeface="Times New Roman" pitchFamily="18" charset="0"/>
        </a:defRPr>
      </a:lvl4pPr>
      <a:lvl5pPr marL="898525" indent="-18415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GB" sz="1600" b="0" i="1" kern="1200" dirty="0">
          <a:solidFill>
            <a:schemeClr val="tx1"/>
          </a:solidFill>
          <a:latin typeface="+mn-lt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ern.ch/rd50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1.wmf"/><Relationship Id="rId7" Type="http://schemas.openxmlformats.org/officeDocument/2006/relationships/image" Target="../media/image5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96625" y="2438890"/>
            <a:ext cx="6840760" cy="1035115"/>
          </a:xfrm>
        </p:spPr>
        <p:txBody>
          <a:bodyPr>
            <a:normAutofit/>
          </a:bodyPr>
          <a:lstStyle/>
          <a:p>
            <a:r>
              <a:rPr lang="en-US" i="1" dirty="0" smtClean="0"/>
              <a:t>Gianluigi Casse                                 Michael </a:t>
            </a:r>
            <a:r>
              <a:rPr lang="en-US" i="1" dirty="0"/>
              <a:t>Moll</a:t>
            </a:r>
            <a:br>
              <a:rPr lang="en-US" i="1" dirty="0"/>
            </a:br>
            <a:r>
              <a:rPr lang="en-US" i="1" dirty="0" smtClean="0"/>
              <a:t> </a:t>
            </a:r>
            <a:r>
              <a:rPr lang="en-US" sz="1400" i="1" dirty="0" smtClean="0"/>
              <a:t>University </a:t>
            </a:r>
            <a:r>
              <a:rPr lang="en-US" sz="1400" i="1" dirty="0"/>
              <a:t>of Liverpool, </a:t>
            </a:r>
            <a:r>
              <a:rPr lang="en-US" sz="1400" i="1" dirty="0" smtClean="0"/>
              <a:t>UK                                CERN</a:t>
            </a:r>
            <a:r>
              <a:rPr lang="en-US" sz="1400" i="1" dirty="0"/>
              <a:t>, Geneva, </a:t>
            </a:r>
            <a:r>
              <a:rPr lang="en-US" sz="1400" i="1" dirty="0" smtClean="0"/>
              <a:t>Switzerland</a:t>
            </a:r>
            <a:br>
              <a:rPr lang="en-US" sz="1400" i="1" dirty="0" smtClean="0"/>
            </a:br>
            <a:r>
              <a:rPr lang="en-US" sz="1400" i="1" dirty="0" smtClean="0"/>
              <a:t>              &amp; FBK-CMM, Trento, Italy                                                                                              </a:t>
            </a:r>
            <a:r>
              <a:rPr lang="en-US" sz="800" i="1" dirty="0" smtClean="0"/>
              <a:t>.</a:t>
            </a:r>
            <a:endParaRPr lang="en-GB" sz="800" i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763687" y="323654"/>
            <a:ext cx="5373597" cy="450051"/>
          </a:xfrm>
        </p:spPr>
        <p:txBody>
          <a:bodyPr>
            <a:normAutofit/>
          </a:bodyPr>
          <a:lstStyle/>
          <a:p>
            <a:r>
              <a:rPr lang="en-US" sz="1800" dirty="0" smtClean="0"/>
              <a:t>LHCC – 25.May 2016, CERN</a:t>
            </a:r>
            <a:endParaRPr lang="en-GB" sz="1800" dirty="0"/>
          </a:p>
        </p:txBody>
      </p:sp>
      <p:pic>
        <p:nvPicPr>
          <p:cNvPr id="9" name="Picture 23" descr="Logo CERN width=144,      height=1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116632"/>
            <a:ext cx="980726" cy="98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732654" y="1097358"/>
            <a:ext cx="7772400" cy="1470025"/>
          </a:xfrm>
        </p:spPr>
        <p:txBody>
          <a:bodyPr/>
          <a:lstStyle/>
          <a:p>
            <a:r>
              <a:rPr lang="en-US" dirty="0" smtClean="0"/>
              <a:t>RD50 Status Report – May 2016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284715" y="3429000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OUTLINE:</a:t>
            </a:r>
            <a:endParaRPr lang="en-GB" sz="2400" b="1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763688" y="3474005"/>
            <a:ext cx="6381326" cy="3123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6213" indent="-176213">
              <a:spcBef>
                <a:spcPct val="20000"/>
              </a:spcBef>
              <a:buClr>
                <a:srgbClr val="FF0000"/>
              </a:buClr>
              <a:buSzPct val="120000"/>
              <a:buFont typeface="Arial" pitchFamily="34" charset="0"/>
              <a:buChar char="•"/>
              <a:defRPr lang="en-US" sz="20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defRPr>
            </a:lvl1pPr>
            <a:lvl2pPr marL="360363" indent="-184150">
              <a:spcBef>
                <a:spcPct val="20000"/>
              </a:spcBef>
              <a:buSzPct val="100000"/>
              <a:buFont typeface="Wingdings" pitchFamily="2" charset="2"/>
              <a:buChar char="§"/>
              <a:defRPr lang="en-US" b="1" dirty="0" smtClean="0">
                <a:cs typeface="Times New Roman" pitchFamily="18" charset="0"/>
              </a:defRPr>
            </a:lvl2pPr>
            <a:lvl3pPr marL="538163" indent="-177800">
              <a:spcBef>
                <a:spcPct val="20000"/>
              </a:spcBef>
              <a:buFont typeface="Arial" pitchFamily="34" charset="0"/>
              <a:buChar char="•"/>
              <a:defRPr lang="en-US" b="0" dirty="0" smtClean="0">
                <a:cs typeface="Times New Roman" pitchFamily="18" charset="0"/>
              </a:defRPr>
            </a:lvl3pPr>
            <a:lvl4pPr marL="714375" indent="-176213">
              <a:spcBef>
                <a:spcPct val="20000"/>
              </a:spcBef>
              <a:buFont typeface="Arial" pitchFamily="34" charset="0"/>
              <a:buChar char="–"/>
              <a:defRPr lang="en-US" sz="1600" b="0" dirty="0" smtClean="0">
                <a:cs typeface="Times New Roman" pitchFamily="18" charset="0"/>
              </a:defRPr>
            </a:lvl4pPr>
            <a:lvl5pPr marL="898525" indent="-184150">
              <a:spcBef>
                <a:spcPct val="20000"/>
              </a:spcBef>
              <a:buFont typeface="Arial" pitchFamily="34" charset="0"/>
              <a:buChar char="•"/>
              <a:defRPr lang="en-GB" sz="1600" b="0" i="1" dirty="0">
                <a:cs typeface="Times New Roman" pitchFamily="18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GB" dirty="0" smtClean="0"/>
              <a:t>RD50 Collaboration </a:t>
            </a:r>
          </a:p>
          <a:p>
            <a:r>
              <a:rPr lang="en-US" dirty="0" smtClean="0"/>
              <a:t>Scientific results </a:t>
            </a:r>
            <a:r>
              <a:rPr lang="en-US" b="0" dirty="0" smtClean="0"/>
              <a:t>(some highlights)</a:t>
            </a:r>
          </a:p>
          <a:p>
            <a:pPr lvl="1"/>
            <a:r>
              <a:rPr lang="en-US" dirty="0" smtClean="0"/>
              <a:t>Defect and Material Characterization</a:t>
            </a:r>
          </a:p>
          <a:p>
            <a:pPr lvl="1"/>
            <a:r>
              <a:rPr lang="en-US" dirty="0" smtClean="0"/>
              <a:t>Detector Characterization</a:t>
            </a:r>
          </a:p>
          <a:p>
            <a:pPr lvl="1"/>
            <a:r>
              <a:rPr lang="en-US" dirty="0" smtClean="0"/>
              <a:t>New Detector Structures</a:t>
            </a:r>
          </a:p>
          <a:p>
            <a:pPr lvl="1"/>
            <a:r>
              <a:rPr lang="en-US" dirty="0" smtClean="0"/>
              <a:t>Full Detector Systems</a:t>
            </a:r>
          </a:p>
          <a:p>
            <a:r>
              <a:rPr lang="en-US" dirty="0" smtClean="0"/>
              <a:t>RD50 Work Program 2016/2017 </a:t>
            </a:r>
          </a:p>
          <a:p>
            <a:r>
              <a:rPr lang="en-US" dirty="0" smtClean="0"/>
              <a:t>RD50 achievements, common projects</a:t>
            </a:r>
            <a:br>
              <a:rPr lang="en-US" dirty="0" smtClean="0"/>
            </a:br>
            <a:r>
              <a:rPr lang="en-US" dirty="0" smtClean="0"/>
              <a:t>              and key results 2015/16 </a:t>
            </a:r>
            <a:r>
              <a:rPr lang="en-US" b="0" dirty="0" smtClean="0"/>
              <a:t>(spare slides)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1520" y="116632"/>
            <a:ext cx="18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latin typeface="+mj-lt"/>
                <a:cs typeface="Aharoni" pitchFamily="2" charset="-79"/>
              </a:rPr>
              <a:t>RD50</a:t>
            </a:r>
            <a:endParaRPr lang="en-GB" sz="4400" b="1" dirty="0">
              <a:solidFill>
                <a:srgbClr val="FF0000"/>
              </a:solidFill>
              <a:latin typeface="+mj-lt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116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Investigation on extreme </a:t>
            </a:r>
            <a:r>
              <a:rPr lang="en-GB" dirty="0" err="1" smtClean="0"/>
              <a:t>fluences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773705"/>
            <a:ext cx="8640960" cy="2570216"/>
          </a:xfrm>
        </p:spPr>
        <p:txBody>
          <a:bodyPr/>
          <a:lstStyle/>
          <a:p>
            <a:pPr algn="just">
              <a:spcBef>
                <a:spcPct val="50000"/>
              </a:spcBef>
            </a:pPr>
            <a:r>
              <a:rPr lang="en-US" dirty="0" smtClean="0"/>
              <a:t>Why?: </a:t>
            </a:r>
          </a:p>
          <a:p>
            <a:pPr lvl="1" algn="just">
              <a:spcBef>
                <a:spcPts val="600"/>
              </a:spcBef>
            </a:pPr>
            <a:r>
              <a:rPr lang="en-US" b="0" dirty="0" smtClean="0"/>
              <a:t>Future applications </a:t>
            </a:r>
            <a:r>
              <a:rPr lang="en-US" b="0" dirty="0"/>
              <a:t>(e.g. forward </a:t>
            </a:r>
            <a:r>
              <a:rPr lang="en-US" b="0" dirty="0" smtClean="0"/>
              <a:t>calorimeters </a:t>
            </a:r>
            <a:r>
              <a:rPr lang="en-US" b="0" dirty="0"/>
              <a:t>at the LHCC, </a:t>
            </a:r>
            <a:r>
              <a:rPr lang="en-US" b="0" dirty="0" smtClean="0"/>
              <a:t>FCC detectors, </a:t>
            </a:r>
            <a:r>
              <a:rPr lang="en-US" b="0" dirty="0"/>
              <a:t>…) </a:t>
            </a:r>
            <a:r>
              <a:rPr lang="en-US" b="0" dirty="0" smtClean="0"/>
              <a:t>will face radiation levels in the order </a:t>
            </a:r>
            <a:r>
              <a:rPr lang="en-US" b="0" dirty="0"/>
              <a:t>of 1x10</a:t>
            </a:r>
            <a:r>
              <a:rPr lang="en-US" b="0" baseline="30000" dirty="0"/>
              <a:t>17</a:t>
            </a:r>
            <a:r>
              <a:rPr lang="en-US" b="0" dirty="0"/>
              <a:t> </a:t>
            </a:r>
            <a:r>
              <a:rPr lang="en-US" b="0" dirty="0" err="1" smtClean="0"/>
              <a:t>n</a:t>
            </a:r>
            <a:r>
              <a:rPr lang="en-US" b="0" baseline="-25000" dirty="0" err="1" smtClean="0"/>
              <a:t>eq</a:t>
            </a:r>
            <a:r>
              <a:rPr lang="en-US" b="0" dirty="0" smtClean="0"/>
              <a:t> cm</a:t>
            </a:r>
            <a:r>
              <a:rPr lang="en-US" b="0" baseline="30000" dirty="0" smtClean="0"/>
              <a:t>-2</a:t>
            </a:r>
            <a:r>
              <a:rPr lang="en-US" b="0" dirty="0" smtClean="0"/>
              <a:t> and beyond!</a:t>
            </a:r>
          </a:p>
          <a:p>
            <a:pPr lvl="1" algn="just">
              <a:spcBef>
                <a:spcPts val="600"/>
              </a:spcBef>
            </a:pPr>
            <a:r>
              <a:rPr lang="en-US" b="0" dirty="0" smtClean="0"/>
              <a:t>Helps to understand limits of our parameterizations and modelling!</a:t>
            </a:r>
          </a:p>
          <a:p>
            <a:pPr algn="just">
              <a:spcBef>
                <a:spcPct val="50000"/>
              </a:spcBef>
            </a:pPr>
            <a:r>
              <a:rPr lang="en-US" b="0" dirty="0" smtClean="0"/>
              <a:t>CCE (Sr</a:t>
            </a:r>
            <a:r>
              <a:rPr lang="en-US" b="0" baseline="30000" dirty="0" smtClean="0"/>
              <a:t>90</a:t>
            </a:r>
            <a:r>
              <a:rPr lang="en-US" b="0" dirty="0" smtClean="0"/>
              <a:t>) as measured on pad sensors: Surprisingly high charge, low current</a:t>
            </a:r>
          </a:p>
          <a:p>
            <a:pPr lvl="1" algn="just">
              <a:spcBef>
                <a:spcPts val="600"/>
              </a:spcBef>
            </a:pPr>
            <a:r>
              <a:rPr lang="en-US" b="0" dirty="0" smtClean="0"/>
              <a:t>Linear extrapolation (depletion, leakage, trapping) does not work!</a:t>
            </a:r>
          </a:p>
          <a:p>
            <a:pPr lvl="1" algn="just">
              <a:spcBef>
                <a:spcPts val="600"/>
              </a:spcBef>
            </a:pPr>
            <a:r>
              <a:rPr lang="en-US" b="0" dirty="0" smtClean="0"/>
              <a:t>Working on new parameterization for </a:t>
            </a:r>
            <a:r>
              <a:rPr lang="en-US" b="0" dirty="0" err="1" smtClean="0"/>
              <a:t>Efield</a:t>
            </a:r>
            <a:r>
              <a:rPr lang="en-US" b="0" dirty="0" smtClean="0"/>
              <a:t>, leakage, trapping, charge collection.</a:t>
            </a:r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10</a:t>
            </a:fld>
            <a:r>
              <a:rPr lang="en-GB" smtClean="0"/>
              <a:t>-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68" y="3293985"/>
            <a:ext cx="4457496" cy="25066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 rot="16200000">
            <a:off x="-1924080" y="3245495"/>
            <a:ext cx="4410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[</a:t>
            </a:r>
            <a:r>
              <a:rPr lang="es-ES" sz="1200" dirty="0">
                <a:solidFill>
                  <a:srgbClr val="000000"/>
                </a:solidFill>
              </a:rPr>
              <a:t>G. </a:t>
            </a:r>
            <a:r>
              <a:rPr lang="en-GB" sz="1200" dirty="0" err="1" smtClean="0">
                <a:solidFill>
                  <a:srgbClr val="000000"/>
                </a:solidFill>
              </a:rPr>
              <a:t>Kramberger</a:t>
            </a: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 smtClean="0">
                <a:solidFill>
                  <a:srgbClr val="000000"/>
                </a:solidFill>
              </a:rPr>
              <a:t>et al. </a:t>
            </a:r>
            <a:r>
              <a:rPr lang="en-GB" sz="1200" dirty="0"/>
              <a:t>2013 JINST 8 P08004</a:t>
            </a:r>
            <a:r>
              <a:rPr lang="fr-FR" sz="1200" dirty="0" smtClean="0">
                <a:solidFill>
                  <a:srgbClr val="000000"/>
                </a:solidFill>
              </a:rPr>
              <a:t>]</a:t>
            </a:r>
            <a:r>
              <a:rPr lang="es-ES" sz="1200" i="1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/>
              <a:t> </a:t>
            </a:r>
            <a:endParaRPr lang="en-GB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719" y="3287254"/>
            <a:ext cx="3721736" cy="28870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-108520" y="5930668"/>
            <a:ext cx="8848600" cy="635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6213" indent="-176213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SzPct val="120000"/>
              <a:buFont typeface="Arial" pitchFamily="34" charset="0"/>
              <a:buChar char="•"/>
              <a:defRPr lang="en-US" sz="2000" b="1" kern="1200" dirty="0" smtClean="0">
                <a:solidFill>
                  <a:srgbClr val="0000FF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360363" indent="-184150" algn="l" defTabSz="914400" rtl="0" eaLnBrk="1" latinLnBrk="0" hangingPunct="1">
              <a:spcBef>
                <a:spcPct val="20000"/>
              </a:spcBef>
              <a:buSzPct val="100000"/>
              <a:buFont typeface="Wingdings" pitchFamily="2" charset="2"/>
              <a:buChar char="§"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2pPr>
            <a:lvl3pPr marL="538163" indent="-1778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b="0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3pPr>
            <a:lvl4pPr marL="714375" indent="-1762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4pPr>
            <a:lvl5pPr marL="898525" indent="-1841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GB" sz="1600" b="0" i="1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spcBef>
                <a:spcPct val="50000"/>
              </a:spcBef>
            </a:pPr>
            <a:r>
              <a:rPr lang="en-GB" dirty="0" smtClean="0"/>
              <a:t>Collecting 1000 electrons after 10</a:t>
            </a:r>
            <a:r>
              <a:rPr lang="en-GB" baseline="30000" dirty="0" smtClean="0"/>
              <a:t>17</a:t>
            </a:r>
            <a:r>
              <a:rPr lang="en-GB" dirty="0" smtClean="0"/>
              <a:t> cm</a:t>
            </a:r>
            <a:r>
              <a:rPr lang="en-GB" baseline="30000" dirty="0" smtClean="0"/>
              <a:t>-2</a:t>
            </a:r>
          </a:p>
          <a:p>
            <a:pPr lvl="1" algn="just">
              <a:spcBef>
                <a:spcPct val="50000"/>
              </a:spcBef>
            </a:pPr>
            <a:r>
              <a:rPr lang="en-GB" dirty="0" smtClean="0"/>
              <a:t>Strong indication that the mobility decreases with </a:t>
            </a:r>
            <a:r>
              <a:rPr lang="en-GB" dirty="0" err="1" smtClean="0"/>
              <a:t>fluence</a:t>
            </a:r>
            <a:r>
              <a:rPr lang="en-GB" dirty="0" smtClean="0"/>
              <a:t> (e.g. factor 6 at 10</a:t>
            </a:r>
            <a:r>
              <a:rPr lang="en-GB" baseline="30000" dirty="0" smtClean="0"/>
              <a:t>17</a:t>
            </a:r>
            <a:r>
              <a:rPr lang="en-GB" dirty="0" smtClean="0"/>
              <a:t>cm</a:t>
            </a:r>
            <a:r>
              <a:rPr lang="en-GB" baseline="30000" dirty="0" smtClean="0"/>
              <a:t>-2</a:t>
            </a:r>
            <a:r>
              <a:rPr lang="en-GB" dirty="0" smtClean="0"/>
              <a:t>)!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6728755" y="3586924"/>
            <a:ext cx="4410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[</a:t>
            </a:r>
            <a:r>
              <a:rPr lang="en-GB" sz="1200" dirty="0" err="1" smtClean="0"/>
              <a:t>M.Mikuz</a:t>
            </a:r>
            <a:r>
              <a:rPr lang="en-GB" sz="1200" dirty="0" smtClean="0"/>
              <a:t>, Ljubljana, RD50 Workshop, 12/2015]</a:t>
            </a:r>
            <a:r>
              <a:rPr lang="en-US" sz="1200" dirty="0" smtClean="0"/>
              <a:t>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2418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RD50 Simulation working group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505" y="818710"/>
            <a:ext cx="8775975" cy="3195355"/>
          </a:xfrm>
        </p:spPr>
        <p:txBody>
          <a:bodyPr>
            <a:normAutofit lnSpcReduction="10000"/>
          </a:bodyPr>
          <a:lstStyle/>
          <a:p>
            <a:r>
              <a:rPr lang="en-US" sz="1500" dirty="0" smtClean="0"/>
              <a:t>Aim: </a:t>
            </a:r>
            <a:r>
              <a:rPr lang="en-US" sz="1500" b="0" dirty="0" smtClean="0"/>
              <a:t>Develop </a:t>
            </a:r>
            <a:r>
              <a:rPr lang="en-US" sz="1500" b="0" dirty="0"/>
              <a:t>simulations (TCAD input parameters) </a:t>
            </a:r>
            <a:r>
              <a:rPr lang="en-US" sz="1500" b="0" dirty="0" smtClean="0"/>
              <a:t>allowing </a:t>
            </a:r>
            <a:r>
              <a:rPr lang="en-US" sz="1500" b="0" dirty="0"/>
              <a:t>to simulate </a:t>
            </a:r>
            <a:r>
              <a:rPr lang="en-US" sz="1500" b="0" dirty="0" smtClean="0"/>
              <a:t>performance </a:t>
            </a:r>
            <a:r>
              <a:rPr lang="en-US" sz="1500" b="0" dirty="0"/>
              <a:t>of irradiated silicon sensors and </a:t>
            </a:r>
            <a:r>
              <a:rPr lang="en-US" sz="1500" b="0" dirty="0" smtClean="0"/>
              <a:t>performance </a:t>
            </a:r>
            <a:r>
              <a:rPr lang="en-US" sz="1500" b="0" dirty="0"/>
              <a:t>predictions under various conditions </a:t>
            </a:r>
            <a:r>
              <a:rPr lang="en-US" sz="1500" b="0" dirty="0" smtClean="0"/>
              <a:t>  </a:t>
            </a:r>
            <a:r>
              <a:rPr lang="en-US" sz="1500" b="0" i="1" dirty="0" smtClean="0"/>
              <a:t>(sensor design and material, irradiation </a:t>
            </a:r>
            <a:r>
              <a:rPr lang="en-US" sz="1500" b="0" i="1" dirty="0" err="1" smtClean="0"/>
              <a:t>fluence</a:t>
            </a:r>
            <a:r>
              <a:rPr lang="en-US" sz="1500" b="0" i="1" dirty="0" smtClean="0"/>
              <a:t> and particle type, annealing,…). </a:t>
            </a:r>
          </a:p>
          <a:p>
            <a:pPr lvl="1"/>
            <a:r>
              <a:rPr lang="en-US" sz="1500" b="0" dirty="0" smtClean="0"/>
              <a:t>Close collaboration with CMS, AIDA and ATLAS sensor simulation working groups</a:t>
            </a:r>
          </a:p>
          <a:p>
            <a:pPr lvl="1"/>
            <a:r>
              <a:rPr lang="en-US" sz="1500" dirty="0" smtClean="0"/>
              <a:t>Challenge for irradiated sensors: </a:t>
            </a:r>
          </a:p>
          <a:p>
            <a:pPr lvl="2"/>
            <a:r>
              <a:rPr lang="en-US" sz="1500" b="0" dirty="0" smtClean="0"/>
              <a:t>Correct implementation of bulk and surface damage by defect levels</a:t>
            </a:r>
          </a:p>
          <a:p>
            <a:pPr lvl="2"/>
            <a:r>
              <a:rPr lang="en-US" sz="1500" dirty="0" smtClean="0"/>
              <a:t>Defect concentration is function of </a:t>
            </a:r>
            <a:r>
              <a:rPr lang="en-US" sz="1500" dirty="0" err="1" smtClean="0"/>
              <a:t>fluence</a:t>
            </a:r>
            <a:r>
              <a:rPr lang="en-US" sz="1500" dirty="0" smtClean="0"/>
              <a:t>, particle type, material, annealing, …. !</a:t>
            </a:r>
          </a:p>
          <a:p>
            <a:r>
              <a:rPr lang="en-US" sz="1500" b="0" dirty="0" smtClean="0"/>
              <a:t>Status:</a:t>
            </a:r>
          </a:p>
          <a:p>
            <a:pPr lvl="1"/>
            <a:r>
              <a:rPr lang="en-US" sz="1500" b="0" dirty="0" smtClean="0"/>
              <a:t>The </a:t>
            </a:r>
            <a:r>
              <a:rPr lang="en-US" sz="1500" dirty="0"/>
              <a:t>defect analysis results </a:t>
            </a:r>
            <a:r>
              <a:rPr lang="en-US" sz="1500" b="0" dirty="0"/>
              <a:t>drive the construction of the radiation damage model to be implemented in TCAD packages to be able to simulate of the performance of complex silicon devices after hadron irradiation. The </a:t>
            </a:r>
            <a:r>
              <a:rPr lang="en-US" sz="1500" dirty="0" smtClean="0"/>
              <a:t>simulation output is increasingly accurate </a:t>
            </a:r>
            <a:r>
              <a:rPr lang="en-US" sz="1500" b="0" dirty="0" smtClean="0"/>
              <a:t>in </a:t>
            </a:r>
            <a:r>
              <a:rPr lang="en-US" sz="1500" b="0" dirty="0"/>
              <a:t>term of IV, CV</a:t>
            </a:r>
            <a:r>
              <a:rPr lang="en-US" sz="1500" b="0" dirty="0" smtClean="0"/>
              <a:t>, CCE </a:t>
            </a:r>
            <a:r>
              <a:rPr lang="en-US" sz="1500" b="0" dirty="0"/>
              <a:t>inter-electrode resistance and capacitance, break-down </a:t>
            </a:r>
            <a:r>
              <a:rPr lang="en-US" sz="1500" b="0" dirty="0" smtClean="0"/>
              <a:t>voltage </a:t>
            </a:r>
            <a:r>
              <a:rPr lang="en-US" sz="1500" b="0" dirty="0"/>
              <a:t>prediction etc.  </a:t>
            </a:r>
            <a:endParaRPr lang="en-US" sz="1500" b="0" dirty="0" smtClean="0"/>
          </a:p>
          <a:p>
            <a:pPr lvl="1"/>
            <a:r>
              <a:rPr lang="en-US" sz="1500" b="0" dirty="0" smtClean="0"/>
              <a:t>Example: CMS phase II pixel design studies </a:t>
            </a:r>
            <a:r>
              <a:rPr lang="en-US" sz="1200" b="0" dirty="0" smtClean="0"/>
              <a:t>[Understanding peak E-Field]</a:t>
            </a:r>
            <a:endParaRPr lang="en-US" sz="1500" b="0" dirty="0"/>
          </a:p>
          <a:p>
            <a:pPr lvl="1"/>
            <a:endParaRPr lang="en-US" b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11</a:t>
            </a:fld>
            <a:r>
              <a:rPr lang="en-GB" smtClean="0"/>
              <a:t>-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916705" y="5949280"/>
            <a:ext cx="225025" cy="273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58452" y="6264315"/>
            <a:ext cx="4546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</a:t>
            </a:r>
            <a:r>
              <a:rPr lang="en-US" sz="1200" dirty="0" err="1" smtClean="0"/>
              <a:t>G.Jain</a:t>
            </a:r>
            <a:r>
              <a:rPr lang="en-US" sz="1200" dirty="0" smtClean="0"/>
              <a:t>, Delhi, RD50 Workshop 12/2015]</a:t>
            </a:r>
            <a:endParaRPr lang="en-GB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92" y="3936740"/>
            <a:ext cx="5500973" cy="23275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302" y="4270298"/>
            <a:ext cx="2942188" cy="18590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27195" y="3519010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Evaluating different pixel layout designs and production parameters (p-stop, p-spray)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651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TCAD Simulations: Status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08719"/>
            <a:ext cx="3896925" cy="5904657"/>
          </a:xfrm>
        </p:spPr>
        <p:txBody>
          <a:bodyPr>
            <a:normAutofit fontScale="25000" lnSpcReduction="20000"/>
          </a:bodyPr>
          <a:lstStyle/>
          <a:p>
            <a:r>
              <a:rPr lang="en-GB" sz="5600" dirty="0" smtClean="0"/>
              <a:t>Bulk damage studies</a:t>
            </a:r>
          </a:p>
          <a:p>
            <a:pPr lvl="1"/>
            <a:r>
              <a:rPr lang="en-GB" sz="5600" dirty="0" smtClean="0"/>
              <a:t>Optimization of TCAD parameters</a:t>
            </a:r>
          </a:p>
          <a:p>
            <a:pPr lvl="1"/>
            <a:r>
              <a:rPr lang="en-GB" sz="5600" b="0" dirty="0" smtClean="0"/>
              <a:t>TCT – Transient Current Technique</a:t>
            </a:r>
            <a:br>
              <a:rPr lang="en-GB" sz="5600" b="0" dirty="0" smtClean="0"/>
            </a:br>
            <a:r>
              <a:rPr lang="en-GB" sz="5600" b="0" dirty="0" smtClean="0"/>
              <a:t>and other methods used to produce data sets</a:t>
            </a:r>
          </a:p>
          <a:p>
            <a:r>
              <a:rPr lang="en-GB" sz="5600" dirty="0" smtClean="0"/>
              <a:t>CCE in strip or pixel sensors</a:t>
            </a:r>
          </a:p>
          <a:p>
            <a:pPr lvl="1"/>
            <a:r>
              <a:rPr lang="en-GB" sz="5600" dirty="0" smtClean="0"/>
              <a:t>Complex geometries evaluated against</a:t>
            </a:r>
            <a:br>
              <a:rPr lang="en-GB" sz="5600" dirty="0" smtClean="0"/>
            </a:br>
            <a:r>
              <a:rPr lang="en-GB" sz="5600" dirty="0" smtClean="0"/>
              <a:t> test beam data</a:t>
            </a:r>
          </a:p>
          <a:p>
            <a:pPr lvl="1"/>
            <a:r>
              <a:rPr lang="en-GB" sz="5600" dirty="0" smtClean="0"/>
              <a:t>Good agreement between data and measurement</a:t>
            </a:r>
          </a:p>
          <a:p>
            <a:pPr lvl="1"/>
            <a:r>
              <a:rPr lang="en-GB" sz="5600" dirty="0" smtClean="0"/>
              <a:t>Simulations get predictive power</a:t>
            </a:r>
            <a:br>
              <a:rPr lang="en-GB" sz="5600" dirty="0" smtClean="0"/>
            </a:br>
            <a:r>
              <a:rPr lang="en-GB" sz="5600" b="0" dirty="0" smtClean="0"/>
              <a:t>(taking into account validity range of model!)</a:t>
            </a:r>
            <a:endParaRPr lang="en-GB" sz="5600" dirty="0" smtClean="0"/>
          </a:p>
          <a:p>
            <a:r>
              <a:rPr lang="en-GB" sz="5600" dirty="0" smtClean="0"/>
              <a:t>Surface damage</a:t>
            </a:r>
          </a:p>
          <a:p>
            <a:pPr lvl="1"/>
            <a:r>
              <a:rPr lang="en-US" sz="5600" dirty="0"/>
              <a:t>SiO</a:t>
            </a:r>
            <a:r>
              <a:rPr lang="en-US" sz="5600" baseline="-25000" dirty="0"/>
              <a:t>2</a:t>
            </a:r>
            <a:r>
              <a:rPr lang="en-US" sz="5600" dirty="0"/>
              <a:t> charge-up </a:t>
            </a:r>
            <a:r>
              <a:rPr lang="en-US" sz="5600" dirty="0" smtClean="0"/>
              <a:t>and </a:t>
            </a:r>
            <a:r>
              <a:rPr lang="en-US" sz="5600" dirty="0"/>
              <a:t>Si-SiO</a:t>
            </a:r>
            <a:r>
              <a:rPr lang="en-US" sz="5600" baseline="-25000" dirty="0"/>
              <a:t>2</a:t>
            </a:r>
            <a:r>
              <a:rPr lang="en-US" sz="5600" dirty="0"/>
              <a:t> interface states </a:t>
            </a:r>
          </a:p>
          <a:p>
            <a:pPr lvl="1"/>
            <a:r>
              <a:rPr lang="en-GB" sz="5600" dirty="0" smtClean="0"/>
              <a:t>Important role in detector performance:</a:t>
            </a:r>
            <a:r>
              <a:rPr lang="en-GB" sz="5600" b="0" dirty="0" smtClean="0"/>
              <a:t> some properties can only be understood if implementing surface damage in simulation</a:t>
            </a:r>
          </a:p>
          <a:p>
            <a:pPr lvl="1"/>
            <a:r>
              <a:rPr lang="en-GB" sz="5600" b="0" dirty="0" smtClean="0"/>
              <a:t>Surface damage properties (e.g. </a:t>
            </a:r>
            <a:r>
              <a:rPr lang="en-GB" sz="5600" b="0" dirty="0" err="1" smtClean="0"/>
              <a:t>R</a:t>
            </a:r>
            <a:r>
              <a:rPr lang="en-GB" sz="5600" b="0" baseline="-25000" dirty="0" err="1" smtClean="0"/>
              <a:t>int</a:t>
            </a:r>
            <a:r>
              <a:rPr lang="en-GB" sz="5600" b="0" dirty="0" smtClean="0"/>
              <a:t>) can also only be understood if bulk damage is included!</a:t>
            </a:r>
          </a:p>
          <a:p>
            <a:pPr lvl="1"/>
            <a:r>
              <a:rPr lang="en-GB" sz="5600" dirty="0" smtClean="0"/>
              <a:t>Figure</a:t>
            </a:r>
            <a:r>
              <a:rPr lang="en-GB" sz="5600" dirty="0" smtClean="0"/>
              <a:t>:</a:t>
            </a:r>
            <a:r>
              <a:rPr lang="en-GB" sz="5600" b="0" dirty="0" smtClean="0"/>
              <a:t> Left: Simulated </a:t>
            </a:r>
            <a:r>
              <a:rPr lang="en-GB" sz="5600" b="0" dirty="0"/>
              <a:t>and measured inter-strip resistance </a:t>
            </a:r>
            <a:r>
              <a:rPr lang="en-GB" sz="5600" b="0" dirty="0" smtClean="0"/>
              <a:t>vs. </a:t>
            </a:r>
            <a:r>
              <a:rPr lang="en-GB" sz="5600" b="0" dirty="0" err="1" smtClean="0"/>
              <a:t>fluence</a:t>
            </a:r>
            <a:r>
              <a:rPr lang="en-GB" sz="5600" b="0" dirty="0" smtClean="0"/>
              <a:t> </a:t>
            </a:r>
            <a:r>
              <a:rPr lang="en-GB" sz="5600" b="0" dirty="0"/>
              <a:t>for n-on-p strip sensors with double p-stop isolation at V = </a:t>
            </a:r>
            <a:r>
              <a:rPr lang="en-GB" sz="5600" b="0" dirty="0" smtClean="0"/>
              <a:t>600V</a:t>
            </a:r>
            <a:r>
              <a:rPr lang="en-GB" sz="5600" b="0" dirty="0"/>
              <a:t>. </a:t>
            </a:r>
            <a:r>
              <a:rPr lang="en-GB" sz="5600" b="0" dirty="0" smtClean="0"/>
              <a:t> 2 </a:t>
            </a:r>
            <a:r>
              <a:rPr lang="en-GB" sz="5600" b="0" dirty="0"/>
              <a:t>interface traps </a:t>
            </a:r>
            <a:r>
              <a:rPr lang="en-GB" sz="5600" b="0" dirty="0" smtClean="0"/>
              <a:t>used and </a:t>
            </a:r>
            <a:r>
              <a:rPr lang="en-GB" sz="5600" b="0" dirty="0"/>
              <a:t>bulk defects. </a:t>
            </a:r>
            <a:r>
              <a:rPr lang="en-GB" sz="5600" b="0" dirty="0" smtClean="0"/>
              <a:t/>
            </a:r>
            <a:br>
              <a:rPr lang="en-GB" sz="5600" b="0" dirty="0" smtClean="0"/>
            </a:br>
            <a:r>
              <a:rPr lang="en-GB" sz="5600" b="0" dirty="0" smtClean="0"/>
              <a:t>Right: Comparison n-in-p vs. p-in-n</a:t>
            </a:r>
            <a:endParaRPr lang="it-IT" sz="5600" b="0" dirty="0"/>
          </a:p>
          <a:p>
            <a:pPr lvl="1"/>
            <a:r>
              <a:rPr lang="en-GB" sz="5600" dirty="0"/>
              <a:t>Example: </a:t>
            </a:r>
            <a:br>
              <a:rPr lang="en-GB" sz="5600" dirty="0"/>
            </a:br>
            <a:r>
              <a:rPr lang="en-GB" sz="5600" b="0" dirty="0"/>
              <a:t>Random Noise Hits in </a:t>
            </a:r>
            <a:r>
              <a:rPr lang="en-GB" sz="5600" b="0" dirty="0" smtClean="0"/>
              <a:t>n-type </a:t>
            </a:r>
            <a:r>
              <a:rPr lang="en-GB" sz="5600" b="0" dirty="0"/>
              <a:t>strip </a:t>
            </a:r>
            <a:r>
              <a:rPr lang="en-GB" sz="5600" b="0" dirty="0" smtClean="0"/>
              <a:t>sensors explained by E-Field at surface: </a:t>
            </a:r>
            <a:br>
              <a:rPr lang="en-GB" sz="5600" b="0" dirty="0" smtClean="0"/>
            </a:br>
            <a:r>
              <a:rPr lang="en-GB" sz="5600" b="0" dirty="0" smtClean="0"/>
              <a:t>One of the arguments for CMS to decide for</a:t>
            </a:r>
            <a:br>
              <a:rPr lang="en-GB" sz="5600" b="0" dirty="0" smtClean="0"/>
            </a:br>
            <a:r>
              <a:rPr lang="en-GB" sz="5600" b="0" dirty="0" smtClean="0"/>
              <a:t>p-type sensors.</a:t>
            </a:r>
            <a:endParaRPr lang="en-GB" sz="5600" b="0" dirty="0"/>
          </a:p>
          <a:p>
            <a:pPr lvl="1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12</a:t>
            </a:fld>
            <a:r>
              <a:rPr lang="en-GB" smtClean="0"/>
              <a:t>-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32" y="813409"/>
            <a:ext cx="5300567" cy="16312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672" b="10292"/>
          <a:stretch/>
        </p:blipFill>
        <p:spPr>
          <a:xfrm>
            <a:off x="3730033" y="2507697"/>
            <a:ext cx="5313228" cy="17917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925" y="4374105"/>
            <a:ext cx="5237520" cy="21602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1500" y="6611081"/>
            <a:ext cx="50405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 smtClean="0">
                <a:latin typeface="Calibri" panose="020F0502020204030204" pitchFamily="34" charset="0"/>
              </a:rPr>
              <a:t>[ RD50 simulations; Summary: T. Peltola, POS, arXiv</a:t>
            </a:r>
            <a:r>
              <a:rPr lang="it-IT" sz="1200" dirty="0">
                <a:latin typeface="Calibri" panose="020F0502020204030204" pitchFamily="34" charset="0"/>
              </a:rPr>
              <a:t>: </a:t>
            </a:r>
            <a:r>
              <a:rPr lang="it-IT" sz="1200" dirty="0" smtClean="0">
                <a:latin typeface="Calibri" panose="020F0502020204030204" pitchFamily="34" charset="0"/>
              </a:rPr>
              <a:t>1509.08657v1; 2015 ]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32040" y="1268760"/>
            <a:ext cx="1575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Symbol" panose="05050102010706020507" pitchFamily="18" charset="2"/>
              </a:rPr>
              <a:t>F</a:t>
            </a:r>
            <a:r>
              <a:rPr lang="en-GB" sz="1200" baseline="-25000" dirty="0" err="1" smtClean="0"/>
              <a:t>eq</a:t>
            </a:r>
            <a:r>
              <a:rPr lang="en-GB" sz="1200" dirty="0" smtClean="0"/>
              <a:t>=10</a:t>
            </a:r>
            <a:r>
              <a:rPr lang="en-GB" sz="1200" baseline="30000" dirty="0" smtClean="0"/>
              <a:t>15</a:t>
            </a:r>
            <a:r>
              <a:rPr lang="en-GB" sz="1200" dirty="0" smtClean="0"/>
              <a:t>cm</a:t>
            </a:r>
            <a:r>
              <a:rPr lang="en-GB" sz="1200" baseline="30000" dirty="0" smtClean="0"/>
              <a:t>-2</a:t>
            </a:r>
            <a:r>
              <a:rPr lang="en-GB" sz="1200" dirty="0" smtClean="0"/>
              <a:t>; 400V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4118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Comparing models and simulators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08720"/>
            <a:ext cx="8892480" cy="1890210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Cross checking various models and data fitting within the TCAD simulators</a:t>
            </a:r>
          </a:p>
          <a:p>
            <a:pPr lvl="1"/>
            <a:r>
              <a:rPr lang="en-GB" dirty="0" smtClean="0"/>
              <a:t>Many published TCAD models for irradiated sensors</a:t>
            </a:r>
          </a:p>
          <a:p>
            <a:pPr lvl="2"/>
            <a:r>
              <a:rPr lang="en-GB" dirty="0" smtClean="0"/>
              <a:t>usually optimized for specific data sets with focus on specific parameters </a:t>
            </a:r>
            <a:br>
              <a:rPr lang="en-GB" dirty="0" smtClean="0"/>
            </a:br>
            <a:r>
              <a:rPr lang="en-GB" b="0" dirty="0" smtClean="0"/>
              <a:t>(e.g. depletion voltage, reverse current, charge collection)</a:t>
            </a:r>
          </a:p>
          <a:p>
            <a:pPr lvl="2"/>
            <a:r>
              <a:rPr lang="en-GB" dirty="0" smtClean="0"/>
              <a:t>often not applicable to (or not tested for) e.g. different </a:t>
            </a:r>
            <a:r>
              <a:rPr lang="en-GB" dirty="0" err="1" smtClean="0"/>
              <a:t>fluence</a:t>
            </a:r>
            <a:r>
              <a:rPr lang="en-GB" dirty="0" smtClean="0"/>
              <a:t> or temperature range !</a:t>
            </a:r>
            <a:endParaRPr lang="en-GB" b="0" dirty="0" smtClean="0"/>
          </a:p>
          <a:p>
            <a:pPr lvl="1"/>
            <a:r>
              <a:rPr lang="en-GB" dirty="0" smtClean="0"/>
              <a:t>New RD50 approach: </a:t>
            </a:r>
            <a:r>
              <a:rPr lang="en-GB" b="0" dirty="0" smtClean="0"/>
              <a:t>Understand limits of available models and obtain more consistent parameter set by fitting full data sets (CV,IV</a:t>
            </a:r>
            <a:r>
              <a:rPr lang="en-GB" b="0" dirty="0"/>
              <a:t>, CCE </a:t>
            </a:r>
            <a:r>
              <a:rPr lang="en-GB" b="0" dirty="0" smtClean="0"/>
              <a:t>of diodes) within the TCAD simulator.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13</a:t>
            </a:fld>
            <a:r>
              <a:rPr lang="en-GB" smtClean="0"/>
              <a:t>-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830" y="2753925"/>
            <a:ext cx="5236166" cy="8269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094469" y="2781654"/>
            <a:ext cx="1935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Minimize difference between measured and simulated IV,CV curves</a:t>
            </a:r>
            <a:endParaRPr lang="en-GB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02" y="3638170"/>
            <a:ext cx="6197309" cy="24534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790" y="3686621"/>
            <a:ext cx="2955720" cy="24050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6505" y="6174305"/>
            <a:ext cx="4581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Simulation of IV and CV curves &amp; optimization of parameters (“new”)</a:t>
            </a:r>
            <a:endParaRPr lang="en-GB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300192" y="6174305"/>
            <a:ext cx="2682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Compare against CCE (1060nm)</a:t>
            </a:r>
            <a:endParaRPr lang="en-GB" sz="1400" dirty="0"/>
          </a:p>
        </p:txBody>
      </p:sp>
      <p:sp>
        <p:nvSpPr>
          <p:cNvPr id="13" name="Right Arrow 12"/>
          <p:cNvSpPr/>
          <p:nvPr/>
        </p:nvSpPr>
        <p:spPr>
          <a:xfrm>
            <a:off x="4965540" y="6309320"/>
            <a:ext cx="1271645" cy="90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06515" y="658660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 smtClean="0"/>
              <a:t>[</a:t>
            </a:r>
            <a:r>
              <a:rPr lang="en-GB" sz="1400" dirty="0" err="1" smtClean="0"/>
              <a:t>J.Schwandt</a:t>
            </a:r>
            <a:r>
              <a:rPr lang="en-GB" sz="1400" dirty="0" smtClean="0"/>
              <a:t>, Hamburg, </a:t>
            </a:r>
            <a:r>
              <a:rPr lang="en-GB" sz="1400" dirty="0"/>
              <a:t>RD50 Workshop, 12/2015]</a:t>
            </a:r>
            <a:r>
              <a:rPr lang="en-US" sz="1400" dirty="0"/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995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56565" y="1088740"/>
            <a:ext cx="8161675" cy="2783740"/>
          </a:xfrm>
        </p:spPr>
        <p:txBody>
          <a:bodyPr/>
          <a:lstStyle/>
          <a:p>
            <a:r>
              <a:rPr lang="en-US" altLang="en-US" dirty="0" smtClean="0"/>
              <a:t>Segmented Sensors with </a:t>
            </a:r>
            <a:br>
              <a:rPr lang="en-US" altLang="en-US" dirty="0" smtClean="0"/>
            </a:br>
            <a:r>
              <a:rPr lang="en-US" altLang="en-US" dirty="0" smtClean="0"/>
              <a:t>read-out at the n</a:t>
            </a:r>
            <a:r>
              <a:rPr lang="en-US" altLang="en-US" baseline="30000" dirty="0" smtClean="0"/>
              <a:t>+</a:t>
            </a:r>
            <a:r>
              <a:rPr lang="en-US" altLang="en-US" dirty="0" smtClean="0"/>
              <a:t> contact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(n-in-p or n-in-n)</a:t>
            </a:r>
            <a:endParaRPr lang="en-US" alt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 smtClean="0"/>
              <a:t>G.Casse and M.Moll, RD50 Status Report, May 2016</a:t>
            </a:r>
            <a:endParaRPr lang="en-US" alt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smtClean="0"/>
              <a:t>-</a:t>
            </a:r>
            <a:fld id="{7B862179-C607-4539-B9ED-58A3DCA06187}" type="slidenum">
              <a:rPr lang="en-US" altLang="en-US" smtClean="0"/>
              <a:pPr/>
              <a:t>14</a:t>
            </a:fld>
            <a:r>
              <a:rPr lang="en-US" altLang="en-US" smtClean="0"/>
              <a:t>-</a:t>
            </a:r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49385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 p-type pixel sensors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1399801"/>
          </a:xfrm>
        </p:spPr>
        <p:txBody>
          <a:bodyPr/>
          <a:lstStyle/>
          <a:p>
            <a:r>
              <a:rPr lang="en-US" dirty="0" smtClean="0"/>
              <a:t>Thin </a:t>
            </a:r>
            <a:r>
              <a:rPr lang="en-US" dirty="0"/>
              <a:t>FZ p-type pixel sensors: </a:t>
            </a:r>
            <a:r>
              <a:rPr lang="en-US" dirty="0" smtClean="0"/>
              <a:t>75 to 300 </a:t>
            </a:r>
            <a:r>
              <a:rPr lang="en-US" dirty="0">
                <a:latin typeface="Symbol" pitchFamily="18" charset="2"/>
              </a:rPr>
              <a:t>m</a:t>
            </a:r>
            <a:r>
              <a:rPr lang="en-US" dirty="0"/>
              <a:t>m </a:t>
            </a:r>
            <a:r>
              <a:rPr lang="en-US" dirty="0" smtClean="0"/>
              <a:t> with 450 </a:t>
            </a:r>
            <a:r>
              <a:rPr lang="en-US" dirty="0" smtClean="0">
                <a:latin typeface="Symbol" panose="05050102010706020507" pitchFamily="18" charset="2"/>
              </a:rPr>
              <a:t>m</a:t>
            </a:r>
            <a:r>
              <a:rPr lang="en-US" dirty="0" smtClean="0"/>
              <a:t>m edge  </a:t>
            </a:r>
            <a:r>
              <a:rPr lang="en-US" sz="1600" dirty="0" smtClean="0"/>
              <a:t>(MPI/CIS/VTT)</a:t>
            </a:r>
          </a:p>
          <a:p>
            <a:r>
              <a:rPr lang="en-US" sz="1600" dirty="0" smtClean="0"/>
              <a:t> </a:t>
            </a:r>
            <a:r>
              <a:rPr lang="en-US" sz="1600" dirty="0">
                <a:solidFill>
                  <a:schemeClr val="tx1"/>
                </a:solidFill>
              </a:rPr>
              <a:t>ATLAS FEI4, 25 </a:t>
            </a:r>
            <a:r>
              <a:rPr lang="en-US" sz="1600" dirty="0" smtClean="0">
                <a:solidFill>
                  <a:schemeClr val="tx1"/>
                </a:solidFill>
              </a:rPr>
              <a:t>MeV protons,  800 MeV protons, neutrons, data obtained with </a:t>
            </a:r>
            <a:r>
              <a:rPr lang="en-US" sz="1600" dirty="0">
                <a:solidFill>
                  <a:schemeClr val="tx1"/>
                </a:solidFill>
              </a:rPr>
              <a:t>beta source</a:t>
            </a:r>
          </a:p>
          <a:p>
            <a:endParaRPr lang="en-US" sz="1600" dirty="0" smtClean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15</a:t>
            </a:fld>
            <a:r>
              <a:rPr lang="en-GB" smtClean="0"/>
              <a:t>-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0" y="1596396"/>
            <a:ext cx="4010529" cy="26134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617" y="1583795"/>
            <a:ext cx="4010528" cy="27602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70" y="4611560"/>
            <a:ext cx="1743075" cy="158591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2" name="TextShape 5"/>
          <p:cNvSpPr txBox="1"/>
          <p:nvPr/>
        </p:nvSpPr>
        <p:spPr>
          <a:xfrm>
            <a:off x="116505" y="6596502"/>
            <a:ext cx="2664000" cy="23724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000" b="1" dirty="0">
                <a:solidFill>
                  <a:srgbClr val="000000"/>
                </a:solidFill>
                <a:latin typeface="Arial"/>
              </a:rPr>
              <a:t>S. </a:t>
            </a:r>
            <a:r>
              <a:rPr lang="en-US" sz="1000" b="1" dirty="0" err="1">
                <a:solidFill>
                  <a:srgbClr val="000000"/>
                </a:solidFill>
                <a:latin typeface="Arial"/>
              </a:rPr>
              <a:t>Terzo</a:t>
            </a:r>
            <a:r>
              <a:rPr lang="en-US" sz="1000" b="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1000" b="1" dirty="0" smtClean="0">
                <a:solidFill>
                  <a:srgbClr val="000000"/>
                </a:solidFill>
                <a:latin typeface="Arial"/>
              </a:rPr>
              <a:t>24</a:t>
            </a:r>
            <a:r>
              <a:rPr lang="en-US" sz="1000" b="1" baseline="30000" dirty="0" smtClean="0">
                <a:solidFill>
                  <a:srgbClr val="000000"/>
                </a:solidFill>
                <a:latin typeface="Arial"/>
              </a:rPr>
              <a:t>th</a:t>
            </a:r>
            <a:r>
              <a:rPr lang="en-US" sz="1000" b="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Arial"/>
              </a:rPr>
              <a:t>RD50 Workshop June 2014</a:t>
            </a:r>
            <a:endParaRPr b="1" dirty="0"/>
          </a:p>
        </p:txBody>
      </p:sp>
      <p:sp>
        <p:nvSpPr>
          <p:cNvPr id="13" name="TextShape 8"/>
          <p:cNvSpPr txBox="1"/>
          <p:nvPr/>
        </p:nvSpPr>
        <p:spPr>
          <a:xfrm>
            <a:off x="5832020" y="6219310"/>
            <a:ext cx="2970250" cy="3790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000" b="1" dirty="0">
                <a:solidFill>
                  <a:srgbClr val="000000"/>
                </a:solidFill>
                <a:latin typeface="Arial"/>
              </a:rPr>
              <a:t>B. </a:t>
            </a:r>
            <a:r>
              <a:rPr lang="en-US" sz="1000" b="1" dirty="0" err="1">
                <a:solidFill>
                  <a:srgbClr val="000000"/>
                </a:solidFill>
                <a:latin typeface="Arial"/>
              </a:rPr>
              <a:t>Paschen</a:t>
            </a:r>
            <a:r>
              <a:rPr lang="en-US" sz="1000" b="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1000" b="1" dirty="0" smtClean="0">
                <a:solidFill>
                  <a:srgbClr val="000000"/>
                </a:solidFill>
                <a:latin typeface="Arial"/>
              </a:rPr>
              <a:t>25</a:t>
            </a:r>
            <a:r>
              <a:rPr lang="en-US" sz="1000" b="1" baseline="30000" dirty="0" smtClean="0">
                <a:solidFill>
                  <a:srgbClr val="000000"/>
                </a:solidFill>
                <a:latin typeface="Arial"/>
              </a:rPr>
              <a:t>th</a:t>
            </a:r>
            <a:r>
              <a:rPr lang="en-US" sz="1000" b="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Arial"/>
              </a:rPr>
              <a:t>RD50 Workshop Nov. 2014</a:t>
            </a:r>
            <a:endParaRPr b="1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666122" y="4169822"/>
            <a:ext cx="4010529" cy="2239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6213" indent="-176213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SzPct val="120000"/>
              <a:buFont typeface="Arial" pitchFamily="34" charset="0"/>
              <a:buChar char="•"/>
              <a:defRPr lang="en-US" sz="2000" b="1" kern="1200" dirty="0" smtClean="0">
                <a:solidFill>
                  <a:srgbClr val="0000FF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360363" indent="-184150" algn="l" defTabSz="914400" rtl="0" eaLnBrk="1" latinLnBrk="0" hangingPunct="1">
              <a:spcBef>
                <a:spcPct val="20000"/>
              </a:spcBef>
              <a:buSzPct val="100000"/>
              <a:buFont typeface="Wingdings" pitchFamily="2" charset="2"/>
              <a:buChar char="§"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2pPr>
            <a:lvl3pPr marL="538163" indent="-1778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b="0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3pPr>
            <a:lvl4pPr marL="714375" indent="-1762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4pPr>
            <a:lvl5pPr marL="898525" indent="-1841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GB" sz="1600" b="0" i="1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 smtClean="0"/>
          </a:p>
          <a:p>
            <a:r>
              <a:rPr lang="en-GB" sz="1600" dirty="0" smtClean="0"/>
              <a:t> </a:t>
            </a:r>
            <a:r>
              <a:rPr lang="en-GB" sz="1600" dirty="0" smtClean="0">
                <a:solidFill>
                  <a:schemeClr val="tx1"/>
                </a:solidFill>
              </a:rPr>
              <a:t>Detectors irradiated </a:t>
            </a:r>
            <a:br>
              <a:rPr lang="en-GB" sz="1600" dirty="0" smtClean="0">
                <a:solidFill>
                  <a:schemeClr val="tx1"/>
                </a:solidFill>
              </a:rPr>
            </a:br>
            <a:r>
              <a:rPr lang="en-GB" sz="1600" dirty="0" smtClean="0">
                <a:solidFill>
                  <a:schemeClr val="tx1"/>
                </a:solidFill>
              </a:rPr>
              <a:t>up to </a:t>
            </a:r>
            <a:r>
              <a:rPr lang="en-GB" sz="1600" dirty="0" smtClean="0">
                <a:solidFill>
                  <a:srgbClr val="FF0000"/>
                </a:solidFill>
              </a:rPr>
              <a:t>1.4 10</a:t>
            </a:r>
            <a:r>
              <a:rPr lang="en-GB" sz="1600" baseline="30000" dirty="0" smtClean="0">
                <a:solidFill>
                  <a:srgbClr val="FF0000"/>
                </a:solidFill>
              </a:rPr>
              <a:t>16</a:t>
            </a:r>
            <a:r>
              <a:rPr lang="en-GB" sz="1600" dirty="0" smtClean="0">
                <a:solidFill>
                  <a:srgbClr val="FF0000"/>
                </a:solidFill>
              </a:rPr>
              <a:t> </a:t>
            </a:r>
            <a:r>
              <a:rPr lang="en-GB" sz="1600" dirty="0" err="1" smtClean="0">
                <a:solidFill>
                  <a:srgbClr val="FF0000"/>
                </a:solidFill>
              </a:rPr>
              <a:t>n</a:t>
            </a:r>
            <a:r>
              <a:rPr lang="en-GB" sz="1600" baseline="-25000" dirty="0" err="1" smtClean="0">
                <a:solidFill>
                  <a:srgbClr val="FF0000"/>
                </a:solidFill>
              </a:rPr>
              <a:t>eq</a:t>
            </a:r>
            <a:r>
              <a:rPr lang="en-GB" sz="1600" dirty="0" smtClean="0">
                <a:solidFill>
                  <a:srgbClr val="FF0000"/>
                </a:solidFill>
              </a:rPr>
              <a:t>/cm</a:t>
            </a:r>
            <a:r>
              <a:rPr lang="en-GB" sz="1600" baseline="30000" dirty="0" smtClean="0">
                <a:solidFill>
                  <a:srgbClr val="FF0000"/>
                </a:solidFill>
              </a:rPr>
              <a:t>2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Sensor modules 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still functional (even 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if in homogeneously 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irradiated)</a:t>
            </a:r>
            <a:endParaRPr lang="en-GB" sz="1600" dirty="0" smtClean="0">
              <a:solidFill>
                <a:schemeClr val="tx1"/>
              </a:solidFill>
            </a:endParaRPr>
          </a:p>
          <a:p>
            <a:endParaRPr lang="en-GB" sz="1600" dirty="0" smtClean="0"/>
          </a:p>
          <a:p>
            <a:endParaRPr lang="en-GB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31540" y="4169821"/>
            <a:ext cx="4234582" cy="23645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6213" indent="-176213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SzPct val="120000"/>
              <a:buFont typeface="Arial" pitchFamily="34" charset="0"/>
              <a:buChar char="•"/>
              <a:defRPr lang="en-US" sz="2000" b="1" kern="1200" dirty="0" smtClean="0">
                <a:solidFill>
                  <a:srgbClr val="0000FF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360363" indent="-184150" algn="l" defTabSz="914400" rtl="0" eaLnBrk="1" latinLnBrk="0" hangingPunct="1">
              <a:spcBef>
                <a:spcPct val="20000"/>
              </a:spcBef>
              <a:buSzPct val="100000"/>
              <a:buFont typeface="Wingdings" pitchFamily="2" charset="2"/>
              <a:buChar char="§"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2pPr>
            <a:lvl3pPr marL="538163" indent="-1778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b="0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3pPr>
            <a:lvl4pPr marL="714375" indent="-1762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4pPr>
            <a:lvl5pPr marL="898525" indent="-1841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GB" sz="1600" b="0" i="1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 smtClean="0"/>
          </a:p>
          <a:p>
            <a:r>
              <a:rPr lang="en-GB" sz="1600" dirty="0" smtClean="0">
                <a:solidFill>
                  <a:schemeClr val="tx1"/>
                </a:solidFill>
              </a:rPr>
              <a:t>Detectors irradiated with </a:t>
            </a:r>
            <a:r>
              <a:rPr lang="en-GB" sz="1600" dirty="0" smtClean="0">
                <a:solidFill>
                  <a:srgbClr val="FF0000"/>
                </a:solidFill>
              </a:rPr>
              <a:t>5 10</a:t>
            </a:r>
            <a:r>
              <a:rPr lang="en-GB" sz="1600" baseline="30000" dirty="0" smtClean="0">
                <a:solidFill>
                  <a:srgbClr val="FF0000"/>
                </a:solidFill>
              </a:rPr>
              <a:t>15</a:t>
            </a:r>
            <a:r>
              <a:rPr lang="en-GB" sz="1600" dirty="0" smtClean="0">
                <a:solidFill>
                  <a:srgbClr val="FF0000"/>
                </a:solidFill>
              </a:rPr>
              <a:t> </a:t>
            </a:r>
            <a:r>
              <a:rPr lang="en-GB" sz="1600" dirty="0" err="1" smtClean="0">
                <a:solidFill>
                  <a:srgbClr val="FF0000"/>
                </a:solidFill>
              </a:rPr>
              <a:t>n</a:t>
            </a:r>
            <a:r>
              <a:rPr lang="en-GB" sz="1600" baseline="-25000" dirty="0" err="1" smtClean="0">
                <a:solidFill>
                  <a:srgbClr val="FF0000"/>
                </a:solidFill>
              </a:rPr>
              <a:t>eq</a:t>
            </a:r>
            <a:r>
              <a:rPr lang="en-GB" sz="1600" dirty="0" smtClean="0">
                <a:solidFill>
                  <a:srgbClr val="FF0000"/>
                </a:solidFill>
              </a:rPr>
              <a:t>/cm</a:t>
            </a:r>
            <a:r>
              <a:rPr lang="en-GB" sz="1600" baseline="30000" dirty="0" smtClean="0">
                <a:solidFill>
                  <a:srgbClr val="FF0000"/>
                </a:solidFill>
              </a:rPr>
              <a:t>2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100</a:t>
            </a:r>
            <a:r>
              <a:rPr lang="en-US" sz="1600" dirty="0" smtClean="0">
                <a:solidFill>
                  <a:schemeClr val="tx1"/>
                </a:solidFill>
                <a:latin typeface="Symbol" panose="05050102010706020507" pitchFamily="18" charset="2"/>
              </a:rPr>
              <a:t>m</a:t>
            </a:r>
            <a:r>
              <a:rPr lang="en-US" sz="1600" dirty="0" smtClean="0">
                <a:solidFill>
                  <a:schemeClr val="tx1"/>
                </a:solidFill>
              </a:rPr>
              <a:t>m thick sensors give more charge than 75</a:t>
            </a:r>
            <a:r>
              <a:rPr lang="en-US" sz="1600" dirty="0">
                <a:solidFill>
                  <a:schemeClr val="tx1"/>
                </a:solidFill>
                <a:latin typeface="Symbol" panose="05050102010706020507" pitchFamily="18" charset="2"/>
              </a:rPr>
              <a:t>m</a:t>
            </a:r>
            <a:r>
              <a:rPr lang="en-US" sz="1600" dirty="0" smtClean="0">
                <a:solidFill>
                  <a:schemeClr val="tx1"/>
                </a:solidFill>
              </a:rPr>
              <a:t>m thick sensors, both saturate with voltage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200 </a:t>
            </a:r>
            <a:r>
              <a:rPr lang="en-US" sz="1600" dirty="0">
                <a:solidFill>
                  <a:schemeClr val="tx1"/>
                </a:solidFill>
                <a:latin typeface="Symbol" panose="05050102010706020507" pitchFamily="18" charset="2"/>
              </a:rPr>
              <a:t>m</a:t>
            </a:r>
            <a:r>
              <a:rPr lang="en-US" sz="1600" dirty="0" smtClean="0">
                <a:solidFill>
                  <a:schemeClr val="tx1"/>
                </a:solidFill>
              </a:rPr>
              <a:t>m thick sensors give more charge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than 300 </a:t>
            </a:r>
            <a:r>
              <a:rPr lang="en-US" sz="1600" dirty="0">
                <a:solidFill>
                  <a:schemeClr val="tx1"/>
                </a:solidFill>
                <a:latin typeface="Symbol" panose="05050102010706020507" pitchFamily="18" charset="2"/>
              </a:rPr>
              <a:t>m</a:t>
            </a:r>
            <a:r>
              <a:rPr lang="en-US" sz="1600" dirty="0" smtClean="0">
                <a:solidFill>
                  <a:schemeClr val="tx1"/>
                </a:solidFill>
              </a:rPr>
              <a:t>m thick sensors at moderate voltage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Beam tests show 97-99% hit efficiency</a:t>
            </a: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GB" sz="1800" b="0" i="1" dirty="0">
                <a:latin typeface="Arial"/>
              </a:rPr>
              <a:t> </a:t>
            </a:r>
            <a:r>
              <a:rPr lang="en-GB" sz="1600" b="0" i="1" dirty="0" smtClean="0">
                <a:solidFill>
                  <a:schemeClr val="tx1"/>
                </a:solidFill>
              </a:rPr>
              <a:t>(thickness tested 100 </a:t>
            </a:r>
            <a:r>
              <a:rPr lang="en-GB" sz="1600" b="0" i="1" dirty="0">
                <a:solidFill>
                  <a:schemeClr val="tx1"/>
                </a:solidFill>
              </a:rPr>
              <a:t>-200 </a:t>
            </a:r>
            <a:r>
              <a:rPr lang="en-GB" sz="1600" b="0" i="1" dirty="0" err="1" smtClean="0">
                <a:solidFill>
                  <a:schemeClr val="tx1"/>
                </a:solidFill>
              </a:rPr>
              <a:t>μm</a:t>
            </a:r>
            <a:r>
              <a:rPr lang="en-GB" sz="1600" b="0" i="1" dirty="0" smtClean="0">
                <a:solidFill>
                  <a:schemeClr val="tx1"/>
                </a:solidFill>
              </a:rPr>
              <a:t>,  500V</a:t>
            </a:r>
            <a:r>
              <a:rPr lang="en-US" sz="1600" b="0" i="1" dirty="0" smtClean="0">
                <a:solidFill>
                  <a:schemeClr val="tx1"/>
                </a:solidFill>
              </a:rPr>
              <a:t>)</a:t>
            </a:r>
            <a:endParaRPr lang="en-US" sz="1600" b="0" i="1" dirty="0">
              <a:solidFill>
                <a:schemeClr val="tx1"/>
              </a:solidFill>
            </a:endParaRPr>
          </a:p>
          <a:p>
            <a:endParaRPr lang="en-GB" sz="1600" dirty="0" smtClean="0">
              <a:solidFill>
                <a:schemeClr val="tx1"/>
              </a:solidFill>
            </a:endParaRPr>
          </a:p>
          <a:p>
            <a:endParaRPr lang="en-GB" sz="1600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640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-81390"/>
            <a:ext cx="9144000" cy="3510390"/>
          </a:xfrm>
        </p:spPr>
        <p:txBody>
          <a:bodyPr/>
          <a:lstStyle/>
          <a:p>
            <a:r>
              <a:rPr lang="en-US" altLang="en-US" sz="5400" dirty="0" smtClean="0"/>
              <a:t>New structures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11660" y="3789041"/>
            <a:ext cx="6400800" cy="2326758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 smtClean="0"/>
              <a:t>LGAD, APD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(Sensors with intrinsic gain</a:t>
            </a:r>
            <a:r>
              <a:rPr lang="en-US" altLang="en-US" dirty="0" smtClean="0"/>
              <a:t>)</a:t>
            </a:r>
            <a:br>
              <a:rPr lang="en-US" altLang="en-US" dirty="0" smtClean="0"/>
            </a:br>
            <a:endParaRPr lang="en-US" dirty="0"/>
          </a:p>
          <a:p>
            <a:r>
              <a:rPr lang="en-US" dirty="0" smtClean="0"/>
              <a:t>HVCMOS</a:t>
            </a:r>
            <a:br>
              <a:rPr lang="en-US" dirty="0" smtClean="0"/>
            </a:br>
            <a:r>
              <a:rPr lang="en-US" dirty="0" smtClean="0"/>
              <a:t>(towards monolithic sensors)</a:t>
            </a:r>
          </a:p>
          <a:p>
            <a:endParaRPr lang="en-US" dirty="0"/>
          </a:p>
          <a:p>
            <a:r>
              <a:rPr lang="en-US" dirty="0" smtClean="0"/>
              <a:t>3D</a:t>
            </a:r>
            <a:br>
              <a:rPr lang="en-US" dirty="0" smtClean="0"/>
            </a:br>
            <a:r>
              <a:rPr lang="en-US" dirty="0" smtClean="0"/>
              <a:t>(sensors with vertical electrodes)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 smtClean="0"/>
              <a:t>G.Casse and M.Moll, RD50 Status Report, May 2016</a:t>
            </a:r>
            <a:endParaRPr lang="en-US" alt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smtClean="0"/>
              <a:t>-</a:t>
            </a:r>
            <a:fld id="{7B862179-C607-4539-B9ED-58A3DCA06187}" type="slidenum">
              <a:rPr lang="en-US" altLang="en-US" smtClean="0"/>
              <a:pPr/>
              <a:t>16</a:t>
            </a:fld>
            <a:r>
              <a:rPr lang="en-US" altLang="en-US" smtClean="0"/>
              <a:t>-</a:t>
            </a:r>
            <a:endParaRPr lang="en-US" altLang="en-US" sz="1400"/>
          </a:p>
        </p:txBody>
      </p:sp>
      <p:sp>
        <p:nvSpPr>
          <p:cNvPr id="5" name="TextBox 4"/>
          <p:cNvSpPr txBox="1"/>
          <p:nvPr/>
        </p:nvSpPr>
        <p:spPr>
          <a:xfrm>
            <a:off x="3581890" y="1936162"/>
            <a:ext cx="31953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..optimizing for</a:t>
            </a:r>
            <a:br>
              <a:rPr lang="en-GB" dirty="0" smtClean="0"/>
            </a:b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Radiation hardness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Time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Cost effectiveness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707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Sensors with intrinsic gain (LGAD)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b="0" dirty="0" smtClean="0"/>
              <a:t>Exploit impact ionization (charge multiplication in high field regions) to achieve faster</a:t>
            </a:r>
            <a:br>
              <a:rPr lang="en-GB" sz="1800" b="0" dirty="0" smtClean="0"/>
            </a:br>
            <a:r>
              <a:rPr lang="en-GB" sz="1800" b="0" dirty="0" smtClean="0"/>
              <a:t> (</a:t>
            </a:r>
            <a:r>
              <a:rPr lang="en-GB" sz="1800" b="0" dirty="0" smtClean="0">
                <a:sym typeface="Wingdings" panose="05000000000000000000" pitchFamily="2" charset="2"/>
              </a:rPr>
              <a:t> improve timing performance) and radiation harder </a:t>
            </a:r>
            <a:r>
              <a:rPr lang="en-GB" sz="1800" b="0" dirty="0">
                <a:sym typeface="Wingdings" panose="05000000000000000000" pitchFamily="2" charset="2"/>
              </a:rPr>
              <a:t>( mitigate trapping</a:t>
            </a:r>
            <a:r>
              <a:rPr lang="en-GB" sz="1800" b="0" dirty="0" smtClean="0">
                <a:sym typeface="Wingdings" panose="05000000000000000000" pitchFamily="2" charset="2"/>
              </a:rPr>
              <a:t>) sensors.</a:t>
            </a:r>
            <a:endParaRPr lang="en-GB" sz="1800" b="0" dirty="0" smtClean="0"/>
          </a:p>
          <a:p>
            <a:r>
              <a:rPr lang="en-GB" sz="1800" b="0" dirty="0" smtClean="0"/>
              <a:t>Main focus: </a:t>
            </a:r>
            <a:r>
              <a:rPr lang="en-GB" sz="1800" dirty="0" smtClean="0"/>
              <a:t>LGAD</a:t>
            </a:r>
            <a:r>
              <a:rPr lang="en-GB" sz="1800" b="0" dirty="0" smtClean="0"/>
              <a:t> (Low Gain Avalanche Detectors) gain O(10), some work on DD-APD’s.</a:t>
            </a:r>
          </a:p>
          <a:p>
            <a:r>
              <a:rPr lang="en-GB" sz="1800" b="0" dirty="0" smtClean="0"/>
              <a:t>LGAD structure:</a:t>
            </a:r>
          </a:p>
          <a:p>
            <a:pPr lvl="1"/>
            <a:r>
              <a:rPr lang="en-GB" sz="1600" dirty="0" smtClean="0"/>
              <a:t>Core Region</a:t>
            </a:r>
            <a:r>
              <a:rPr lang="en-GB" sz="1600" b="0" dirty="0" smtClean="0"/>
              <a:t>: Uniform electric field, high </a:t>
            </a:r>
            <a:br>
              <a:rPr lang="en-GB" sz="1600" b="0" dirty="0" smtClean="0"/>
            </a:br>
            <a:r>
              <a:rPr lang="en-GB" sz="1600" b="0" dirty="0" smtClean="0"/>
              <a:t>enough to activate impact ionization</a:t>
            </a:r>
          </a:p>
          <a:p>
            <a:pPr lvl="1"/>
            <a:r>
              <a:rPr lang="en-GB" sz="1600" dirty="0" smtClean="0"/>
              <a:t>Termination</a:t>
            </a:r>
            <a:r>
              <a:rPr lang="en-GB" sz="1600" b="0" dirty="0" smtClean="0"/>
              <a:t>: Confining the high electric</a:t>
            </a:r>
            <a:br>
              <a:rPr lang="en-GB" sz="1600" b="0" dirty="0" smtClean="0"/>
            </a:br>
            <a:r>
              <a:rPr lang="en-GB" sz="1600" b="0" dirty="0" smtClean="0"/>
              <a:t>field of the core region</a:t>
            </a:r>
          </a:p>
          <a:p>
            <a:pPr lvl="1"/>
            <a:r>
              <a:rPr lang="en-GB" sz="1600" dirty="0" smtClean="0"/>
              <a:t>Optimization: </a:t>
            </a:r>
            <a:r>
              <a:rPr lang="en-GB" sz="1600" b="0" dirty="0" smtClean="0"/>
              <a:t>TCAD simulations and </a:t>
            </a:r>
            <a:br>
              <a:rPr lang="en-GB" sz="1600" b="0" dirty="0" smtClean="0"/>
            </a:br>
            <a:r>
              <a:rPr lang="en-GB" sz="1600" b="0" dirty="0" smtClean="0"/>
              <a:t>studies on prototype devices	</a:t>
            </a:r>
            <a:endParaRPr lang="en-GB" sz="16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17</a:t>
            </a:fld>
            <a:r>
              <a:rPr lang="en-GB" smtClean="0"/>
              <a:t>-</a:t>
            </a:r>
            <a:endParaRPr lang="en-GB" dirty="0"/>
          </a:p>
        </p:txBody>
      </p:sp>
      <p:pic>
        <p:nvPicPr>
          <p:cNvPr id="6" name="Picture 2" descr="C:\Users\Pablo\Google Drive\Florencia 2014\Papel Terminación\Figure1_LGAD Schem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864" y="1988840"/>
            <a:ext cx="4534692" cy="18619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5 Conector recto de flecha"/>
          <p:cNvCxnSpPr/>
          <p:nvPr/>
        </p:nvCxnSpPr>
        <p:spPr bwMode="auto">
          <a:xfrm flipV="1">
            <a:off x="4031940" y="2753925"/>
            <a:ext cx="405045" cy="13501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5" name="5 Conector recto de flecha"/>
          <p:cNvCxnSpPr/>
          <p:nvPr/>
        </p:nvCxnSpPr>
        <p:spPr bwMode="auto">
          <a:xfrm>
            <a:off x="4031940" y="2407771"/>
            <a:ext cx="1755195" cy="3461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10" y="3839087"/>
            <a:ext cx="3609012" cy="27272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9 Rectángulo"/>
          <p:cNvSpPr/>
          <p:nvPr/>
        </p:nvSpPr>
        <p:spPr>
          <a:xfrm>
            <a:off x="3770522" y="3789040"/>
            <a:ext cx="5593252" cy="265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 fontAlgn="base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120000"/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Considerations for optimization:</a:t>
            </a:r>
          </a:p>
          <a:p>
            <a:pPr marL="360363" lvl="1" indent="-184150" fontAlgn="base">
              <a:lnSpc>
                <a:spcPct val="150000"/>
              </a:lnSpc>
              <a:spcBef>
                <a:spcPct val="20000"/>
              </a:spcBef>
              <a:buSzPct val="100000"/>
              <a:buFont typeface="Wingdings" pitchFamily="2" charset="2"/>
              <a:buChar char="§"/>
              <a:defRPr/>
            </a:pPr>
            <a:r>
              <a:rPr lang="en-US" sz="1600" b="1" dirty="0" smtClean="0">
                <a:cs typeface="Times New Roman" pitchFamily="18" charset="0"/>
              </a:rPr>
              <a:t>Gain versus </a:t>
            </a:r>
            <a:r>
              <a:rPr lang="en-US" sz="1600" b="1" dirty="0" err="1" smtClean="0">
                <a:cs typeface="Times New Roman" pitchFamily="18" charset="0"/>
              </a:rPr>
              <a:t>V</a:t>
            </a:r>
            <a:r>
              <a:rPr lang="en-US" sz="1600" b="1" baseline="-25000" dirty="0" err="1" smtClean="0">
                <a:cs typeface="Times New Roman" pitchFamily="18" charset="0"/>
              </a:rPr>
              <a:t>breakdown</a:t>
            </a:r>
            <a:r>
              <a:rPr lang="en-US" sz="1600" b="1" dirty="0" smtClean="0">
                <a:cs typeface="Times New Roman" pitchFamily="18" charset="0"/>
              </a:rPr>
              <a:t> trade-off</a:t>
            </a:r>
            <a:r>
              <a:rPr lang="en-US" sz="1600" dirty="0" smtClean="0">
                <a:cs typeface="Times New Roman" pitchFamily="18" charset="0"/>
              </a:rPr>
              <a:t>, </a:t>
            </a:r>
            <a:r>
              <a:rPr lang="en-US" sz="1600" dirty="0">
                <a:cs typeface="Times New Roman" pitchFamily="18" charset="0"/>
              </a:rPr>
              <a:t>timing performance </a:t>
            </a:r>
            <a:endParaRPr lang="en-US" sz="1600" dirty="0" smtClean="0">
              <a:cs typeface="Times New Roman" pitchFamily="18" charset="0"/>
            </a:endParaRPr>
          </a:p>
          <a:p>
            <a:pPr marL="360363" lvl="1" indent="-184150" fontAlgn="base">
              <a:lnSpc>
                <a:spcPct val="150000"/>
              </a:lnSpc>
              <a:spcBef>
                <a:spcPct val="20000"/>
              </a:spcBef>
              <a:buSzPct val="100000"/>
              <a:buFont typeface="Wingdings" pitchFamily="2" charset="2"/>
              <a:buChar char="§"/>
              <a:defRPr/>
            </a:pPr>
            <a:r>
              <a:rPr lang="en-US" sz="1600" dirty="0" smtClean="0">
                <a:cs typeface="Times New Roman" pitchFamily="18" charset="0"/>
              </a:rPr>
              <a:t>Thin </a:t>
            </a:r>
            <a:r>
              <a:rPr lang="en-US" sz="1600" dirty="0">
                <a:cs typeface="Times New Roman" pitchFamily="18" charset="0"/>
              </a:rPr>
              <a:t>detector </a:t>
            </a:r>
            <a:r>
              <a:rPr lang="en-US" sz="1600" dirty="0" smtClean="0">
                <a:cs typeface="Times New Roman" pitchFamily="18" charset="0"/>
              </a:rPr>
              <a:t>integration, radiation hardness</a:t>
            </a:r>
            <a:endParaRPr lang="en-US" sz="1600" dirty="0">
              <a:cs typeface="Times New Roman" pitchFamily="18" charset="0"/>
            </a:endParaRPr>
          </a:p>
          <a:p>
            <a:pPr marL="360363" lvl="1" indent="-184150" fontAlgn="base">
              <a:lnSpc>
                <a:spcPct val="150000"/>
              </a:lnSpc>
              <a:spcBef>
                <a:spcPct val="20000"/>
              </a:spcBef>
              <a:buSzPct val="100000"/>
              <a:buFont typeface="Wingdings" pitchFamily="2" charset="2"/>
              <a:buChar char="§"/>
              <a:defRPr/>
            </a:pPr>
            <a:r>
              <a:rPr lang="en-US" sz="1600" dirty="0">
                <a:cs typeface="Times New Roman" pitchFamily="18" charset="0"/>
              </a:rPr>
              <a:t>Proportional Response (linear mode operation)</a:t>
            </a:r>
          </a:p>
          <a:p>
            <a:pPr marL="360363" lvl="1" indent="-184150" fontAlgn="base">
              <a:lnSpc>
                <a:spcPct val="150000"/>
              </a:lnSpc>
              <a:spcBef>
                <a:spcPct val="20000"/>
              </a:spcBef>
              <a:buSzPct val="100000"/>
              <a:buFont typeface="Wingdings" pitchFamily="2" charset="2"/>
              <a:buChar char="§"/>
              <a:defRPr/>
            </a:pPr>
            <a:r>
              <a:rPr lang="en-US" sz="1600" dirty="0">
                <a:cs typeface="Times New Roman" pitchFamily="18" charset="0"/>
              </a:rPr>
              <a:t>Better S/N ratio </a:t>
            </a:r>
            <a:r>
              <a:rPr lang="en-US" sz="1600" dirty="0" smtClean="0">
                <a:cs typeface="Times New Roman" pitchFamily="18" charset="0"/>
              </a:rPr>
              <a:t>(small </a:t>
            </a:r>
            <a:r>
              <a:rPr lang="en-US" sz="1600" dirty="0">
                <a:cs typeface="Times New Roman" pitchFamily="18" charset="0"/>
              </a:rPr>
              <a:t>cell volumes and fast shaping times</a:t>
            </a:r>
            <a:r>
              <a:rPr lang="en-US" sz="1600" dirty="0" smtClean="0">
                <a:cs typeface="Times New Roman" pitchFamily="18" charset="0"/>
              </a:rPr>
              <a:t>)</a:t>
            </a:r>
          </a:p>
          <a:p>
            <a:pPr marL="176213" indent="-176213" fontAlgn="base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120000"/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Since 2010: </a:t>
            </a:r>
            <a:r>
              <a:rPr lang="en-US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18 production runs at CNM </a:t>
            </a:r>
            <a:r>
              <a:rPr lang="en-US" sz="12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(see spare slides)</a:t>
            </a:r>
            <a:endParaRPr lang="en-US" dirty="0">
              <a:solidFill>
                <a:srgbClr val="0000FF"/>
              </a:solidFill>
              <a:latin typeface="+mj-lt"/>
              <a:cs typeface="Times New Roman" pitchFamily="18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771800" y="4509120"/>
            <a:ext cx="1260140" cy="90010"/>
          </a:xfrm>
          <a:prstGeom prst="straightConnector1">
            <a:avLst/>
          </a:prstGeom>
          <a:ln w="158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6599093"/>
            <a:ext cx="4410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[</a:t>
            </a:r>
            <a:r>
              <a:rPr lang="es-ES" sz="1200" dirty="0">
                <a:solidFill>
                  <a:srgbClr val="000000"/>
                </a:solidFill>
              </a:rPr>
              <a:t>G. Pellegrini et. al., NIM A </a:t>
            </a:r>
            <a:r>
              <a:rPr lang="fr-FR" sz="1200" dirty="0" smtClean="0">
                <a:solidFill>
                  <a:srgbClr val="000000"/>
                </a:solidFill>
              </a:rPr>
              <a:t>765, 2014</a:t>
            </a:r>
            <a:r>
              <a:rPr lang="fr-FR" sz="1200" dirty="0">
                <a:solidFill>
                  <a:srgbClr val="000000"/>
                </a:solidFill>
              </a:rPr>
              <a:t>, </a:t>
            </a:r>
            <a:r>
              <a:rPr lang="fr-FR" sz="1200" dirty="0" smtClean="0">
                <a:solidFill>
                  <a:srgbClr val="000000"/>
                </a:solidFill>
              </a:rPr>
              <a:t>12–16]</a:t>
            </a:r>
            <a:r>
              <a:rPr lang="es-ES" sz="1200" i="1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/>
              <a:t>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3407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620" y="2"/>
            <a:ext cx="7200800" cy="806427"/>
          </a:xfrm>
        </p:spPr>
        <p:txBody>
          <a:bodyPr>
            <a:normAutofit/>
          </a:bodyPr>
          <a:lstStyle/>
          <a:p>
            <a:r>
              <a:rPr lang="en-GB" dirty="0" smtClean="0"/>
              <a:t>LGAD – Radiation Damage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0" y="908719"/>
            <a:ext cx="8640960" cy="5904657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Radiation Hardness is limited: “Acceptor removal problem”</a:t>
            </a:r>
          </a:p>
          <a:p>
            <a:pPr lvl="1"/>
            <a:r>
              <a:rPr lang="en-GB" dirty="0" smtClean="0"/>
              <a:t>Collected Charge is degrading with </a:t>
            </a:r>
            <a:r>
              <a:rPr lang="en-GB" dirty="0" err="1" smtClean="0"/>
              <a:t>fluence</a:t>
            </a:r>
            <a:r>
              <a:rPr lang="en-GB" dirty="0" smtClean="0"/>
              <a:t>  </a:t>
            </a:r>
            <a:r>
              <a:rPr lang="en-GB" b="0" dirty="0" smtClean="0"/>
              <a:t>(i.e. we are loosing the “gain”)</a:t>
            </a:r>
          </a:p>
          <a:p>
            <a:pPr lvl="1"/>
            <a:endParaRPr lang="en-GB" b="0" dirty="0"/>
          </a:p>
          <a:p>
            <a:pPr lvl="1"/>
            <a:endParaRPr lang="en-GB" b="0" dirty="0" smtClean="0"/>
          </a:p>
          <a:p>
            <a:pPr lvl="1"/>
            <a:endParaRPr lang="en-GB" b="0" dirty="0"/>
          </a:p>
          <a:p>
            <a:pPr lvl="1"/>
            <a:endParaRPr lang="en-GB" b="0" dirty="0" smtClean="0"/>
          </a:p>
          <a:p>
            <a:pPr lvl="1"/>
            <a:endParaRPr lang="en-GB" b="0" dirty="0"/>
          </a:p>
          <a:p>
            <a:pPr lvl="1"/>
            <a:endParaRPr lang="en-GB" b="0" dirty="0" smtClean="0"/>
          </a:p>
          <a:p>
            <a:pPr lvl="1"/>
            <a:endParaRPr lang="en-GB" b="0" dirty="0"/>
          </a:p>
          <a:p>
            <a:pPr lvl="1"/>
            <a:endParaRPr lang="en-GB" b="0" dirty="0" smtClean="0"/>
          </a:p>
          <a:p>
            <a:pPr lvl="1"/>
            <a:endParaRPr lang="en-GB" b="0" dirty="0"/>
          </a:p>
          <a:p>
            <a:pPr lvl="1"/>
            <a:r>
              <a:rPr lang="en-GB" b="0" dirty="0" smtClean="0"/>
              <a:t>TCAD simulations and CV, e-TCT, TCT measurements point out two mechanisms:</a:t>
            </a:r>
          </a:p>
          <a:p>
            <a:pPr lvl="2"/>
            <a:r>
              <a:rPr lang="en-GB" dirty="0" smtClean="0"/>
              <a:t>Boron removal [Boron bound into defects, i.e. de-activation of shallow dopant]</a:t>
            </a:r>
          </a:p>
          <a:p>
            <a:pPr lvl="2"/>
            <a:r>
              <a:rPr lang="en-GB" b="0" dirty="0" smtClean="0"/>
              <a:t>Space charge build-up due to increased hole current from amplification</a:t>
            </a:r>
          </a:p>
          <a:p>
            <a:pPr lvl="1"/>
            <a:r>
              <a:rPr lang="en-GB" b="0" dirty="0" smtClean="0"/>
              <a:t>Experimental approaches in new production runs:</a:t>
            </a:r>
          </a:p>
          <a:p>
            <a:pPr lvl="2"/>
            <a:r>
              <a:rPr lang="en-GB" dirty="0" smtClean="0"/>
              <a:t>Use </a:t>
            </a:r>
            <a:r>
              <a:rPr lang="en-GB" b="1" dirty="0" smtClean="0">
                <a:solidFill>
                  <a:srgbClr val="FF0000"/>
                </a:solidFill>
              </a:rPr>
              <a:t>Gallium</a:t>
            </a:r>
            <a:r>
              <a:rPr lang="en-GB" dirty="0" smtClean="0"/>
              <a:t> instead of Boron to impact </a:t>
            </a:r>
            <a:br>
              <a:rPr lang="en-GB" dirty="0" smtClean="0"/>
            </a:br>
            <a:r>
              <a:rPr lang="en-GB" dirty="0" smtClean="0"/>
              <a:t>   on defect kinetics [wafers ready]</a:t>
            </a:r>
          </a:p>
          <a:p>
            <a:pPr lvl="2"/>
            <a:r>
              <a:rPr lang="en-GB" b="0" dirty="0" smtClean="0"/>
              <a:t>Use </a:t>
            </a:r>
            <a:r>
              <a:rPr lang="en-GB" b="1" dirty="0" smtClean="0">
                <a:solidFill>
                  <a:srgbClr val="FF0000"/>
                </a:solidFill>
              </a:rPr>
              <a:t>Carbon</a:t>
            </a:r>
            <a:r>
              <a:rPr lang="en-GB" b="0" dirty="0" smtClean="0"/>
              <a:t> co-implant to “protect”</a:t>
            </a:r>
            <a:br>
              <a:rPr lang="en-GB" b="0" dirty="0" smtClean="0"/>
            </a:br>
            <a:r>
              <a:rPr lang="en-GB" b="0" dirty="0" smtClean="0"/>
              <a:t> Boron from removal [to be done]</a:t>
            </a:r>
            <a:endParaRPr lang="en-GB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18</a:t>
            </a:fld>
            <a:r>
              <a:rPr lang="en-GB" smtClean="0"/>
              <a:t>-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48" y="1655128"/>
            <a:ext cx="3527372" cy="25389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2823"/>
          <a:stretch/>
        </p:blipFill>
        <p:spPr>
          <a:xfrm>
            <a:off x="3986935" y="1654674"/>
            <a:ext cx="4995555" cy="252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 rot="16200000">
            <a:off x="-2137230" y="2069807"/>
            <a:ext cx="4410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[</a:t>
            </a:r>
            <a:r>
              <a:rPr lang="es-ES" sz="1200" dirty="0" smtClean="0">
                <a:solidFill>
                  <a:srgbClr val="000000"/>
                </a:solidFill>
              </a:rPr>
              <a:t>G</a:t>
            </a:r>
            <a:r>
              <a:rPr lang="en-GB" sz="1200" dirty="0" smtClean="0">
                <a:solidFill>
                  <a:srgbClr val="000000"/>
                </a:solidFill>
              </a:rPr>
              <a:t>.</a:t>
            </a:r>
            <a:r>
              <a:rPr lang="en-GB" sz="1200" dirty="0" err="1" smtClean="0">
                <a:solidFill>
                  <a:srgbClr val="000000"/>
                </a:solidFill>
              </a:rPr>
              <a:t>Kramberger</a:t>
            </a:r>
            <a:r>
              <a:rPr lang="en-GB" sz="1200" dirty="0" smtClean="0">
                <a:solidFill>
                  <a:srgbClr val="000000"/>
                </a:solidFill>
              </a:rPr>
              <a:t>, RD50 Workshop, June 2014 </a:t>
            </a:r>
            <a:r>
              <a:rPr lang="fr-FR" sz="1200" dirty="0" smtClean="0">
                <a:solidFill>
                  <a:srgbClr val="000000"/>
                </a:solidFill>
              </a:rPr>
              <a:t>]</a:t>
            </a:r>
            <a:r>
              <a:rPr lang="es-ES" sz="1200" i="1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/>
              <a:t> </a:t>
            </a:r>
            <a:endParaRPr lang="en-GB" sz="12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692" y="5274205"/>
            <a:ext cx="1582040" cy="1053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365742" y="5339098"/>
            <a:ext cx="1796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Gallium doped wafer produced,</a:t>
            </a:r>
            <a:br>
              <a:rPr lang="en-GB" dirty="0" smtClean="0"/>
            </a:br>
            <a:r>
              <a:rPr lang="en-GB" dirty="0" smtClean="0"/>
              <a:t>..to be tested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548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LGAD – Time resolution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988" y="3603299"/>
            <a:ext cx="8820980" cy="5616624"/>
          </a:xfrm>
        </p:spPr>
        <p:txBody>
          <a:bodyPr/>
          <a:lstStyle/>
          <a:p>
            <a:r>
              <a:rPr lang="en-GB" sz="1800" dirty="0" smtClean="0"/>
              <a:t>Beta </a:t>
            </a:r>
            <a:r>
              <a:rPr lang="en-GB" sz="1800" dirty="0"/>
              <a:t>source; 75µm LGAD (Gain = 5) + Quartz &amp; </a:t>
            </a:r>
            <a:r>
              <a:rPr lang="en-GB" sz="1800" dirty="0" err="1"/>
              <a:t>SiPM</a:t>
            </a:r>
            <a:r>
              <a:rPr lang="en-GB" sz="1800" dirty="0"/>
              <a:t> trigger</a:t>
            </a:r>
          </a:p>
          <a:p>
            <a:pPr lvl="1"/>
            <a:r>
              <a:rPr lang="en-US" sz="1600" dirty="0">
                <a:sym typeface="Symbol"/>
              </a:rPr>
              <a:t>Time difference between LGAD and trigger : 64ps (Preliminary) </a:t>
            </a:r>
            <a:r>
              <a:rPr lang="en-US" sz="1400" b="0" dirty="0" smtClean="0">
                <a:sym typeface="Symbol"/>
              </a:rPr>
              <a:t>[simulation predicts 50ps]</a:t>
            </a:r>
          </a:p>
          <a:p>
            <a:pPr lvl="1"/>
            <a:endParaRPr lang="en-US" sz="1400" b="0" dirty="0">
              <a:sym typeface="Symbol"/>
            </a:endParaRPr>
          </a:p>
          <a:p>
            <a:pPr lvl="1"/>
            <a:endParaRPr lang="en-US" sz="1400" b="0" dirty="0" smtClean="0">
              <a:sym typeface="Symbol"/>
            </a:endParaRPr>
          </a:p>
          <a:p>
            <a:pPr lvl="1"/>
            <a:endParaRPr lang="en-US" sz="1400" b="0" dirty="0">
              <a:sym typeface="Symbol"/>
            </a:endParaRPr>
          </a:p>
          <a:p>
            <a:pPr lvl="1"/>
            <a:endParaRPr lang="en-US" sz="1400" b="0" dirty="0" smtClean="0">
              <a:sym typeface="Symbol"/>
            </a:endParaRPr>
          </a:p>
          <a:p>
            <a:pPr lvl="1"/>
            <a:endParaRPr lang="en-US" sz="1400" b="0" dirty="0">
              <a:sym typeface="Symbol"/>
            </a:endParaRPr>
          </a:p>
          <a:p>
            <a:pPr lvl="1"/>
            <a:endParaRPr lang="en-US" sz="1400" b="0" dirty="0" smtClean="0">
              <a:sym typeface="Symbol"/>
            </a:endParaRPr>
          </a:p>
          <a:p>
            <a:pPr lvl="1"/>
            <a:endParaRPr lang="en-US" sz="1400" b="0" dirty="0">
              <a:sym typeface="Symbol"/>
            </a:endParaRPr>
          </a:p>
          <a:p>
            <a:pPr lvl="1"/>
            <a:endParaRPr lang="en-US" sz="1400" b="0" dirty="0" smtClean="0">
              <a:sym typeface="Symbol"/>
            </a:endParaRPr>
          </a:p>
          <a:p>
            <a:pPr lvl="1"/>
            <a:r>
              <a:rPr lang="en-US" sz="1600" dirty="0">
                <a:sym typeface="Symbol"/>
              </a:rPr>
              <a:t>LGAD potential applications: ATLAS HGTD, CTPPS , CMS timing layer in tracker, TOF (medical)</a:t>
            </a:r>
            <a:endParaRPr lang="en-GB" sz="1600" dirty="0">
              <a:sym typeface="Symbol"/>
            </a:endParaRPr>
          </a:p>
          <a:p>
            <a:pPr lvl="1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19</a:t>
            </a:fld>
            <a:r>
              <a:rPr lang="en-GB" smtClean="0"/>
              <a:t>-</a:t>
            </a:r>
            <a:endParaRPr lang="en-GB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" t="4948"/>
          <a:stretch/>
        </p:blipFill>
        <p:spPr bwMode="auto">
          <a:xfrm>
            <a:off x="4425508" y="4287832"/>
            <a:ext cx="2813888" cy="19082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 descr="C:\Users\Hartmut\Documents\UFSD\Pulse_data\beta\Landau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" t="4589" r="1499" b="1101"/>
          <a:stretch/>
        </p:blipFill>
        <p:spPr bwMode="auto">
          <a:xfrm>
            <a:off x="1151620" y="4287832"/>
            <a:ext cx="2731733" cy="18616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77" y="1515911"/>
            <a:ext cx="3035002" cy="20873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508" y="1497321"/>
            <a:ext cx="4466972" cy="21116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51520" y="863715"/>
            <a:ext cx="8820980" cy="1022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6213" indent="-176213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SzPct val="120000"/>
              <a:buFont typeface="Arial" pitchFamily="34" charset="0"/>
              <a:buChar char="•"/>
              <a:defRPr lang="en-US" sz="2000" b="1" kern="1200" dirty="0" smtClean="0">
                <a:solidFill>
                  <a:srgbClr val="0000FF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360363" indent="-184150" algn="l" defTabSz="914400" rtl="0" eaLnBrk="1" latinLnBrk="0" hangingPunct="1">
              <a:spcBef>
                <a:spcPct val="20000"/>
              </a:spcBef>
              <a:buSzPct val="100000"/>
              <a:buFont typeface="Wingdings" pitchFamily="2" charset="2"/>
              <a:buChar char="§"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2pPr>
            <a:lvl3pPr marL="538163" indent="-1778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b="0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3pPr>
            <a:lvl4pPr marL="714375" indent="-1762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4pPr>
            <a:lvl5pPr marL="898525" indent="-1841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GB" sz="1600" b="0" i="1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smtClean="0"/>
              <a:t>Test beam data</a:t>
            </a:r>
          </a:p>
          <a:p>
            <a:pPr lvl="1"/>
            <a:r>
              <a:rPr lang="en-GB" sz="1600" dirty="0" smtClean="0"/>
              <a:t>300µm LGAD (Gain = 10), </a:t>
            </a:r>
            <a:r>
              <a:rPr lang="en-GB" sz="1600" dirty="0" smtClean="0">
                <a:sym typeface="Symbol"/>
              </a:rPr>
              <a:t>120 GeV </a:t>
            </a:r>
            <a:r>
              <a:rPr lang="el-GR" sz="1600" dirty="0" smtClean="0">
                <a:sym typeface="Symbol"/>
              </a:rPr>
              <a:t>π </a:t>
            </a:r>
            <a:endParaRPr lang="en-GB" sz="1600" dirty="0" smtClean="0">
              <a:sym typeface="Symbol"/>
            </a:endParaRPr>
          </a:p>
          <a:p>
            <a:pPr lvl="1"/>
            <a:endParaRPr lang="en-GB" sz="900" b="0" dirty="0" smtClean="0">
              <a:sym typeface="Symbol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1218256" y="1829853"/>
            <a:ext cx="29244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900" dirty="0">
                <a:sym typeface="Symbol"/>
              </a:rPr>
              <a:t>[</a:t>
            </a:r>
            <a:r>
              <a:rPr lang="en-GB" sz="900" dirty="0"/>
              <a:t>H. Sadrozinski et </a:t>
            </a:r>
            <a:r>
              <a:rPr lang="en-GB" sz="900" dirty="0" smtClean="0"/>
              <a:t>al. 2016., 10.1016/j.nima.2016.03.093</a:t>
            </a:r>
            <a:r>
              <a:rPr lang="en-GB" sz="900" dirty="0"/>
              <a:t>]</a:t>
            </a:r>
            <a:endParaRPr lang="en-GB" dirty="0"/>
          </a:p>
          <a:p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1151620" y="1493785"/>
            <a:ext cx="15301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l-GR" sz="1600" b="1" dirty="0">
                <a:sym typeface="Symbol"/>
              </a:rPr>
              <a:t>σ</a:t>
            </a:r>
            <a:r>
              <a:rPr lang="en-GB" sz="1600" b="1" cap="small" baseline="-25000" dirty="0">
                <a:sym typeface="Symbol"/>
              </a:rPr>
              <a:t>Time</a:t>
            </a:r>
            <a:r>
              <a:rPr lang="en-GB" sz="1600" b="1" cap="small" dirty="0">
                <a:sym typeface="Symbol"/>
              </a:rPr>
              <a:t> = 120</a:t>
            </a:r>
            <a:r>
              <a:rPr lang="en-GB" sz="1600" b="1" dirty="0">
                <a:sym typeface="Symbol"/>
              </a:rPr>
              <a:t>ps   </a:t>
            </a:r>
          </a:p>
          <a:p>
            <a:endParaRPr lang="en-GB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161503" y="818710"/>
            <a:ext cx="4685972" cy="697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6213" indent="-176213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SzPct val="120000"/>
              <a:buFont typeface="Arial" pitchFamily="34" charset="0"/>
              <a:buChar char="•"/>
              <a:defRPr lang="en-US" sz="2000" b="1" kern="1200" dirty="0" smtClean="0">
                <a:solidFill>
                  <a:srgbClr val="0000FF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360363" indent="-184150" algn="l" defTabSz="914400" rtl="0" eaLnBrk="1" latinLnBrk="0" hangingPunct="1">
              <a:spcBef>
                <a:spcPct val="20000"/>
              </a:spcBef>
              <a:buSzPct val="100000"/>
              <a:buFont typeface="Wingdings" pitchFamily="2" charset="2"/>
              <a:buChar char="§"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2pPr>
            <a:lvl3pPr marL="538163" indent="-1778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b="0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3pPr>
            <a:lvl4pPr marL="714375" indent="-1762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4pPr>
            <a:lvl5pPr marL="898525" indent="-1841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GB" sz="1600" b="0" i="1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smtClean="0"/>
              <a:t>Time resolution as predicted by </a:t>
            </a:r>
            <a:r>
              <a:rPr lang="en-GB" sz="1800" u="sng" dirty="0" smtClean="0"/>
              <a:t>simulations</a:t>
            </a:r>
            <a:r>
              <a:rPr lang="en-GB" sz="1800" dirty="0" smtClean="0"/>
              <a:t> </a:t>
            </a:r>
          </a:p>
          <a:p>
            <a:pPr lvl="1"/>
            <a:r>
              <a:rPr lang="en-GB" sz="1600" dirty="0" err="1" smtClean="0"/>
              <a:t>Weightfield</a:t>
            </a:r>
            <a:r>
              <a:rPr lang="en-GB" sz="1600" dirty="0" smtClean="0"/>
              <a:t> 2 program</a:t>
            </a:r>
          </a:p>
          <a:p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8023713" y="2184073"/>
            <a:ext cx="2307538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1050" dirty="0" smtClean="0">
                <a:sym typeface="Symbol"/>
              </a:rPr>
              <a:t>[</a:t>
            </a:r>
            <a:r>
              <a:rPr lang="en-GB" sz="1050" dirty="0" err="1" smtClean="0">
                <a:sym typeface="Symbol"/>
              </a:rPr>
              <a:t>N.Cartiglia</a:t>
            </a:r>
            <a:r>
              <a:rPr lang="en-GB" sz="1050" dirty="0" smtClean="0">
                <a:sym typeface="Symbol"/>
              </a:rPr>
              <a:t>, RD50 Workshop 12/2015</a:t>
            </a:r>
            <a:r>
              <a:rPr lang="en-GB" sz="1050" dirty="0" smtClean="0"/>
              <a:t>]</a:t>
            </a:r>
            <a:endParaRPr lang="en-GB" sz="2400" dirty="0"/>
          </a:p>
          <a:p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7885386" y="5018957"/>
            <a:ext cx="253256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1050" dirty="0" smtClean="0">
                <a:sym typeface="Symbol"/>
              </a:rPr>
              <a:t>[</a:t>
            </a:r>
            <a:r>
              <a:rPr lang="en-GB" sz="1050" dirty="0" err="1" smtClean="0">
                <a:sym typeface="Symbol"/>
              </a:rPr>
              <a:t>H.Sadrozinski</a:t>
            </a:r>
            <a:r>
              <a:rPr lang="en-GB" sz="1050" dirty="0" smtClean="0">
                <a:sym typeface="Symbol"/>
              </a:rPr>
              <a:t>, May 2016 (preliminary)</a:t>
            </a:r>
            <a:r>
              <a:rPr lang="en-GB" sz="1050" dirty="0" smtClean="0"/>
              <a:t>]</a:t>
            </a:r>
            <a:endParaRPr lang="en-GB" sz="2400" dirty="0"/>
          </a:p>
          <a:p>
            <a:endParaRPr lang="en-GB" dirty="0"/>
          </a:p>
        </p:txBody>
      </p:sp>
      <p:sp>
        <p:nvSpPr>
          <p:cNvPr id="18" name="Down Arrow 17"/>
          <p:cNvSpPr/>
          <p:nvPr/>
        </p:nvSpPr>
        <p:spPr>
          <a:xfrm>
            <a:off x="8487435" y="1303020"/>
            <a:ext cx="153160" cy="50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094344" y="1698798"/>
            <a:ext cx="54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Data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457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and Challenge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1661" y="773705"/>
            <a:ext cx="5169267" cy="1125125"/>
          </a:xfrm>
        </p:spPr>
        <p:txBody>
          <a:bodyPr/>
          <a:lstStyle/>
          <a:p>
            <a:r>
              <a:rPr lang="en-US" sz="1800" dirty="0" smtClean="0"/>
              <a:t>LHC upgrade</a:t>
            </a:r>
            <a:endParaRPr lang="en-US" sz="1800" b="0" i="1" dirty="0" smtClean="0"/>
          </a:p>
          <a:p>
            <a:pPr lvl="1"/>
            <a:r>
              <a:rPr lang="sl-SI" sz="1600" dirty="0"/>
              <a:t> </a:t>
            </a:r>
            <a:r>
              <a:rPr lang="en-GB" sz="1600" dirty="0" smtClean="0"/>
              <a:t>LHC </a:t>
            </a:r>
            <a:r>
              <a:rPr lang="en-US" sz="1600" dirty="0" smtClean="0"/>
              <a:t>upgrade towards High </a:t>
            </a:r>
            <a:r>
              <a:rPr lang="en-US" sz="1600" dirty="0"/>
              <a:t>Luminosity LHC (HL-LHC)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b="0" i="1" dirty="0" smtClean="0"/>
              <a:t>after LS3 (~2024-26); </a:t>
            </a:r>
            <a:r>
              <a:rPr lang="en-US" sz="1600" i="1" dirty="0" smtClean="0"/>
              <a:t>expect </a:t>
            </a:r>
            <a:r>
              <a:rPr lang="en-US" sz="1600" dirty="0" smtClean="0"/>
              <a:t>3000 fb</a:t>
            </a:r>
            <a:r>
              <a:rPr lang="en-US" sz="1600" baseline="30000" dirty="0" smtClean="0"/>
              <a:t>-1 </a:t>
            </a:r>
            <a:r>
              <a:rPr lang="en-US" sz="1600" b="0" i="1" dirty="0" smtClean="0"/>
              <a:t>(x6 nominal LHC)</a:t>
            </a:r>
            <a:endParaRPr lang="en-US" sz="1600" b="0" i="1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2</a:t>
            </a:fld>
            <a:r>
              <a:rPr lang="en-GB" smtClean="0"/>
              <a:t>-</a:t>
            </a: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540" y="1718810"/>
            <a:ext cx="4460704" cy="32522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 rot="16200000">
            <a:off x="-1464478" y="3018148"/>
            <a:ext cx="3330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[I. Dawson, P. S. </a:t>
            </a:r>
            <a:r>
              <a:rPr lang="en-GB" sz="1200" dirty="0" err="1" smtClean="0"/>
              <a:t>Miyagawa</a:t>
            </a:r>
            <a:r>
              <a:rPr lang="en-GB" sz="1200" dirty="0" smtClean="0"/>
              <a:t>, Sheffield University,  Atlas Upgrade radiation </a:t>
            </a:r>
            <a:r>
              <a:rPr lang="en-GB" sz="1200" dirty="0" err="1" smtClean="0"/>
              <a:t>bac</a:t>
            </a:r>
            <a:r>
              <a:rPr lang="sl-SI" sz="1200" dirty="0" smtClean="0"/>
              <a:t>k</a:t>
            </a:r>
            <a:r>
              <a:rPr lang="en-GB" sz="1200" dirty="0" smtClean="0"/>
              <a:t>ground  simulations]</a:t>
            </a:r>
            <a:endParaRPr lang="en-GB" sz="1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1943" y="5106050"/>
            <a:ext cx="9155661" cy="165331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6213" indent="-176213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SzPct val="120000"/>
              <a:buFont typeface="Arial" pitchFamily="34" charset="0"/>
              <a:buChar char="•"/>
              <a:defRPr lang="en-US" sz="2000" b="1" kern="1200" dirty="0" smtClean="0">
                <a:solidFill>
                  <a:srgbClr val="0000FF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360363" indent="-184150" algn="l" defTabSz="914400" rtl="0" eaLnBrk="1" latinLnBrk="0" hangingPunct="1">
              <a:spcBef>
                <a:spcPct val="20000"/>
              </a:spcBef>
              <a:buSzPct val="100000"/>
              <a:buFont typeface="Wingdings" pitchFamily="2" charset="2"/>
              <a:buChar char="§"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2pPr>
            <a:lvl3pPr marL="538163" indent="-1778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b="0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3pPr>
            <a:lvl4pPr marL="714375" indent="-1762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4pPr>
            <a:lvl5pPr marL="898525" indent="-1841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GB" sz="1600" b="0" i="1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Semiconductor detectors will be exposed to hadron </a:t>
            </a:r>
            <a:r>
              <a:rPr lang="en-US" dirty="0" err="1" smtClean="0"/>
              <a:t>fluences</a:t>
            </a:r>
            <a:r>
              <a:rPr lang="en-US" dirty="0" smtClean="0"/>
              <a:t> equivalent to </a:t>
            </a:r>
            <a:br>
              <a:rPr lang="en-US" dirty="0" smtClean="0"/>
            </a:br>
            <a:r>
              <a:rPr lang="en-US" dirty="0" smtClean="0"/>
              <a:t>more than </a:t>
            </a:r>
            <a:r>
              <a:rPr lang="en-GB" dirty="0" smtClean="0">
                <a:solidFill>
                  <a:srgbClr val="FF0000"/>
                </a:solidFill>
              </a:rPr>
              <a:t>10</a:t>
            </a:r>
            <a:r>
              <a:rPr lang="en-GB" baseline="30000" dirty="0" smtClean="0">
                <a:solidFill>
                  <a:srgbClr val="FF0000"/>
                </a:solidFill>
              </a:rPr>
              <a:t>16</a:t>
            </a:r>
            <a:r>
              <a:rPr lang="en-GB" dirty="0" smtClean="0">
                <a:solidFill>
                  <a:srgbClr val="FF0000"/>
                </a:solidFill>
              </a:rPr>
              <a:t> </a:t>
            </a:r>
            <a:r>
              <a:rPr lang="en-GB" dirty="0" err="1" smtClean="0">
                <a:solidFill>
                  <a:srgbClr val="FF0000"/>
                </a:solidFill>
              </a:rPr>
              <a:t>n</a:t>
            </a:r>
            <a:r>
              <a:rPr lang="en-GB" baseline="-25000" dirty="0" err="1" smtClean="0">
                <a:solidFill>
                  <a:srgbClr val="FF0000"/>
                </a:solidFill>
              </a:rPr>
              <a:t>eq</a:t>
            </a:r>
            <a:r>
              <a:rPr lang="en-GB" dirty="0" smtClean="0">
                <a:solidFill>
                  <a:srgbClr val="FF0000"/>
                </a:solidFill>
              </a:rPr>
              <a:t>/cm</a:t>
            </a:r>
            <a:r>
              <a:rPr lang="en-GB" baseline="30000" dirty="0" smtClean="0">
                <a:solidFill>
                  <a:srgbClr val="FF0000"/>
                </a:solidFill>
              </a:rPr>
              <a:t>2 </a:t>
            </a:r>
            <a:r>
              <a:rPr lang="en-GB" dirty="0" smtClean="0">
                <a:solidFill>
                  <a:srgbClr val="FF0000"/>
                </a:solidFill>
              </a:rPr>
              <a:t> (HL-LHC) </a:t>
            </a:r>
            <a:r>
              <a:rPr lang="en-GB" dirty="0" smtClean="0"/>
              <a:t>and more than </a:t>
            </a:r>
            <a:r>
              <a:rPr lang="en-GB" dirty="0" smtClean="0">
                <a:solidFill>
                  <a:srgbClr val="FF0000"/>
                </a:solidFill>
              </a:rPr>
              <a:t>7x10</a:t>
            </a:r>
            <a:r>
              <a:rPr lang="en-GB" baseline="30000" dirty="0" smtClean="0">
                <a:solidFill>
                  <a:srgbClr val="FF0000"/>
                </a:solidFill>
              </a:rPr>
              <a:t>17</a:t>
            </a:r>
            <a:r>
              <a:rPr lang="en-GB" dirty="0" smtClean="0">
                <a:solidFill>
                  <a:srgbClr val="FF0000"/>
                </a:solidFill>
              </a:rPr>
              <a:t> </a:t>
            </a:r>
            <a:r>
              <a:rPr lang="en-GB" dirty="0" err="1" smtClean="0">
                <a:solidFill>
                  <a:srgbClr val="FF0000"/>
                </a:solidFill>
              </a:rPr>
              <a:t>n</a:t>
            </a:r>
            <a:r>
              <a:rPr lang="en-GB" baseline="-25000" dirty="0" err="1" smtClean="0">
                <a:solidFill>
                  <a:srgbClr val="FF0000"/>
                </a:solidFill>
              </a:rPr>
              <a:t>eq</a:t>
            </a:r>
            <a:r>
              <a:rPr lang="en-GB" dirty="0" smtClean="0">
                <a:solidFill>
                  <a:srgbClr val="FF0000"/>
                </a:solidFill>
              </a:rPr>
              <a:t>/cm</a:t>
            </a:r>
            <a:r>
              <a:rPr lang="en-GB" baseline="30000" dirty="0" smtClean="0">
                <a:solidFill>
                  <a:srgbClr val="FF0000"/>
                </a:solidFill>
              </a:rPr>
              <a:t>2</a:t>
            </a:r>
            <a:r>
              <a:rPr lang="en-GB" dirty="0" smtClean="0">
                <a:solidFill>
                  <a:srgbClr val="FF0000"/>
                </a:solidFill>
              </a:rPr>
              <a:t> (FCC) </a:t>
            </a:r>
            <a:br>
              <a:rPr lang="en-GB" dirty="0" smtClean="0">
                <a:solidFill>
                  <a:srgbClr val="FF0000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b="0" dirty="0" smtClean="0">
                <a:sym typeface="Wingdings" pitchFamily="2" charset="2"/>
              </a:rPr>
              <a:t> detectors </a:t>
            </a:r>
            <a:r>
              <a:rPr lang="en-GB" b="0" dirty="0">
                <a:sym typeface="Wingdings" pitchFamily="2" charset="2"/>
              </a:rPr>
              <a:t>used now at LHC cannot operate after such </a:t>
            </a:r>
            <a:r>
              <a:rPr lang="en-GB" b="0" dirty="0" smtClean="0">
                <a:sym typeface="Wingdings" pitchFamily="2" charset="2"/>
              </a:rPr>
              <a:t>irradiation</a:t>
            </a:r>
            <a:br>
              <a:rPr lang="en-GB" b="0" dirty="0" smtClean="0">
                <a:sym typeface="Wingdings" pitchFamily="2" charset="2"/>
              </a:rPr>
            </a:br>
            <a:endParaRPr lang="en-GB" b="0" dirty="0">
              <a:sym typeface="Wingdings" pitchFamily="2" charset="2"/>
            </a:endParaRPr>
          </a:p>
          <a:p>
            <a:pPr marL="176213" lvl="1" indent="0" algn="ctr">
              <a:buNone/>
            </a:pPr>
            <a:r>
              <a:rPr lang="en-GB" u="sng" dirty="0">
                <a:solidFill>
                  <a:srgbClr val="FF0000"/>
                </a:solidFill>
                <a:sym typeface="Wingdings" pitchFamily="2" charset="2"/>
              </a:rPr>
              <a:t>RD50</a:t>
            </a:r>
            <a:r>
              <a:rPr lang="en-GB" dirty="0">
                <a:solidFill>
                  <a:srgbClr val="FF0000"/>
                </a:solidFill>
                <a:sym typeface="Wingdings" pitchFamily="2" charset="2"/>
              </a:rPr>
              <a:t> : mandate to </a:t>
            </a:r>
            <a:r>
              <a:rPr lang="en-GB" dirty="0" smtClean="0">
                <a:solidFill>
                  <a:srgbClr val="FF0000"/>
                </a:solidFill>
                <a:sym typeface="Wingdings" pitchFamily="2" charset="2"/>
              </a:rPr>
              <a:t>develop and characterize semiconductor </a:t>
            </a:r>
            <a:r>
              <a:rPr lang="en-GB" dirty="0">
                <a:solidFill>
                  <a:srgbClr val="FF0000"/>
                </a:solidFill>
                <a:sym typeface="Wingdings" pitchFamily="2" charset="2"/>
              </a:rPr>
              <a:t>sensors for </a:t>
            </a:r>
            <a:r>
              <a:rPr lang="en-GB" dirty="0" smtClean="0">
                <a:solidFill>
                  <a:srgbClr val="FF0000"/>
                </a:solidFill>
                <a:sym typeface="Wingdings" pitchFamily="2" charset="2"/>
              </a:rPr>
              <a:t>HL-LHC…..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and FCC </a:t>
            </a:r>
            <a:br>
              <a:rPr lang="en-US" dirty="0" smtClean="0">
                <a:solidFill>
                  <a:srgbClr val="FF0000"/>
                </a:solidFill>
                <a:sym typeface="Wingdings" pitchFamily="2" charset="2"/>
              </a:rPr>
            </a:b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25152" y="842303"/>
            <a:ext cx="3885008" cy="4071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6213" indent="-176213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SzPct val="120000"/>
              <a:buFont typeface="Arial" pitchFamily="34" charset="0"/>
              <a:buChar char="•"/>
              <a:defRPr lang="en-US" sz="2000" b="1" kern="1200" dirty="0" smtClean="0">
                <a:solidFill>
                  <a:srgbClr val="0000FF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360363" indent="-184150" algn="l" defTabSz="914400" rtl="0" eaLnBrk="1" latinLnBrk="0" hangingPunct="1">
              <a:spcBef>
                <a:spcPct val="20000"/>
              </a:spcBef>
              <a:buSzPct val="100000"/>
              <a:buFont typeface="Wingdings" pitchFamily="2" charset="2"/>
              <a:buChar char="§"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2pPr>
            <a:lvl3pPr marL="538163" indent="-1778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b="0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3pPr>
            <a:lvl4pPr marL="714375" indent="-1762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4pPr>
            <a:lvl5pPr marL="898525" indent="-1841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GB" sz="1600" b="0" i="1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i="1" dirty="0" smtClean="0"/>
              <a:t>FCC – Future Circular Collider</a:t>
            </a:r>
          </a:p>
          <a:p>
            <a:pPr lvl="1"/>
            <a:r>
              <a:rPr lang="en-GB" sz="1600" dirty="0" smtClean="0"/>
              <a:t>….later than 2035 </a:t>
            </a:r>
            <a:br>
              <a:rPr lang="en-GB" sz="1600" dirty="0" smtClean="0"/>
            </a:br>
            <a:r>
              <a:rPr lang="en-GB" sz="1600" dirty="0" smtClean="0"/>
              <a:t/>
            </a:r>
            <a:br>
              <a:rPr lang="en-GB" sz="1600" dirty="0" smtClean="0"/>
            </a:br>
            <a:r>
              <a:rPr lang="en-GB" sz="1600" dirty="0" smtClean="0"/>
              <a:t/>
            </a:r>
            <a:br>
              <a:rPr lang="en-GB" sz="1600" dirty="0" smtClean="0"/>
            </a:br>
            <a:r>
              <a:rPr lang="en-GB" sz="1600" dirty="0" smtClean="0"/>
              <a:t/>
            </a:r>
            <a:br>
              <a:rPr lang="en-GB" sz="1600" dirty="0" smtClean="0"/>
            </a:br>
            <a:r>
              <a:rPr lang="en-GB" sz="1600" dirty="0" smtClean="0"/>
              <a:t/>
            </a:r>
            <a:br>
              <a:rPr lang="en-GB" sz="1600" dirty="0" smtClean="0"/>
            </a:br>
            <a:r>
              <a:rPr lang="en-GB" sz="1600" dirty="0" smtClean="0"/>
              <a:t/>
            </a:r>
            <a:br>
              <a:rPr lang="en-GB" sz="1600" dirty="0" smtClean="0"/>
            </a:br>
            <a:endParaRPr lang="en-GB" sz="1600" dirty="0" smtClean="0"/>
          </a:p>
          <a:p>
            <a:pPr marL="176213" lvl="1" indent="0">
              <a:buNone/>
            </a:pPr>
            <a:r>
              <a:rPr lang="en-GB" sz="1600" dirty="0" smtClean="0"/>
              <a:t/>
            </a:r>
            <a:br>
              <a:rPr lang="en-GB" sz="1600" dirty="0" smtClean="0"/>
            </a:br>
            <a:r>
              <a:rPr lang="en-GB" sz="1600" dirty="0" smtClean="0"/>
              <a:t/>
            </a:r>
            <a:br>
              <a:rPr lang="en-GB" sz="1600" dirty="0" smtClean="0"/>
            </a:br>
            <a:r>
              <a:rPr lang="en-GB" sz="1600" dirty="0" smtClean="0"/>
              <a:t/>
            </a:r>
            <a:br>
              <a:rPr lang="en-GB" sz="1600" dirty="0" smtClean="0"/>
            </a:br>
            <a:endParaRPr lang="en-GB" sz="1600" dirty="0" smtClean="0"/>
          </a:p>
          <a:p>
            <a:pPr lvl="1"/>
            <a:r>
              <a:rPr lang="en-GB" sz="1600" dirty="0" smtClean="0"/>
              <a:t>Radiation levels innermost pixel layer </a:t>
            </a:r>
            <a:br>
              <a:rPr lang="en-GB" sz="1600" dirty="0" smtClean="0"/>
            </a:br>
            <a:r>
              <a:rPr lang="en-GB" sz="1600" b="0" dirty="0" smtClean="0"/>
              <a:t>(30ab</a:t>
            </a:r>
            <a:r>
              <a:rPr lang="en-GB" sz="1600" b="0" baseline="30000" dirty="0" smtClean="0"/>
              <a:t>-1</a:t>
            </a:r>
            <a:r>
              <a:rPr lang="en-GB" sz="1600" b="0" dirty="0" smtClean="0"/>
              <a:t>, without safety factor):</a:t>
            </a:r>
            <a:br>
              <a:rPr lang="en-GB" sz="1600" b="0" dirty="0" smtClean="0"/>
            </a:br>
            <a:r>
              <a:rPr lang="en-GB" sz="1600" dirty="0" smtClean="0"/>
              <a:t>   7x10</a:t>
            </a:r>
            <a:r>
              <a:rPr lang="en-GB" sz="1600" baseline="30000" dirty="0" smtClean="0"/>
              <a:t>17</a:t>
            </a:r>
            <a:r>
              <a:rPr lang="en-GB" sz="1600" dirty="0" smtClean="0"/>
              <a:t> </a:t>
            </a:r>
            <a:r>
              <a:rPr lang="en-GB" sz="1600" dirty="0" err="1" smtClean="0"/>
              <a:t>n</a:t>
            </a:r>
            <a:r>
              <a:rPr lang="en-GB" sz="1600" baseline="-25000" dirty="0" err="1" smtClean="0"/>
              <a:t>eq</a:t>
            </a:r>
            <a:r>
              <a:rPr lang="en-GB" sz="1600" dirty="0" smtClean="0"/>
              <a:t>/cm</a:t>
            </a:r>
            <a:r>
              <a:rPr lang="en-GB" sz="1600" baseline="30000" dirty="0" smtClean="0"/>
              <a:t>2</a:t>
            </a:r>
            <a:r>
              <a:rPr lang="en-GB" sz="1600" dirty="0" smtClean="0"/>
              <a:t>, 200MGy</a:t>
            </a:r>
            <a:endParaRPr lang="en-GB" sz="1600" b="0" i="1" dirty="0" smtClean="0"/>
          </a:p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2363" r="33786" b="11481"/>
          <a:stretch/>
        </p:blipFill>
        <p:spPr>
          <a:xfrm>
            <a:off x="5725947" y="1538790"/>
            <a:ext cx="2867759" cy="23681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 rot="16200000">
            <a:off x="7223811" y="2103242"/>
            <a:ext cx="333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[</a:t>
            </a:r>
            <a:r>
              <a:rPr lang="en-GB" sz="1200" dirty="0" err="1" smtClean="0"/>
              <a:t>W.Riegler</a:t>
            </a:r>
            <a:r>
              <a:rPr lang="en-GB" sz="1200" dirty="0" smtClean="0"/>
              <a:t>, RD50 Workshop, 12/2015]</a:t>
            </a:r>
            <a:endParaRPr lang="en-GB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7731351" y="6143018"/>
            <a:ext cx="756084" cy="3463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08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CMOS &amp; monolithic devices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818710"/>
            <a:ext cx="8640960" cy="1080120"/>
          </a:xfrm>
        </p:spPr>
        <p:txBody>
          <a:bodyPr/>
          <a:lstStyle/>
          <a:p>
            <a:r>
              <a:rPr lang="en-US" dirty="0" smtClean="0"/>
              <a:t>RD50 started to work on HVCMOS device characterization in 2014</a:t>
            </a:r>
          </a:p>
          <a:p>
            <a:pPr lvl="1"/>
            <a:r>
              <a:rPr lang="en-US" sz="1600" b="0" dirty="0" smtClean="0"/>
              <a:t>close collaboration with ATLAS HVCMOS group and strip CMOS group</a:t>
            </a:r>
          </a:p>
          <a:p>
            <a:pPr lvl="1"/>
            <a:r>
              <a:rPr lang="en-US" sz="1600" b="0" dirty="0" smtClean="0"/>
              <a:t>RD50 focus on characterizing radiation damage.</a:t>
            </a:r>
            <a:endParaRPr lang="en-GB" sz="16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20</a:t>
            </a:fld>
            <a:r>
              <a:rPr lang="en-GB" smtClean="0"/>
              <a:t>-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245" y="1763814"/>
            <a:ext cx="4469576" cy="23135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6213" indent="-176213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SzPct val="120000"/>
              <a:buFont typeface="Arial" pitchFamily="34" charset="0"/>
              <a:buChar char="•"/>
              <a:defRPr lang="en-US" sz="2000" b="1" kern="1200" dirty="0" smtClean="0">
                <a:solidFill>
                  <a:srgbClr val="0000FF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360363" indent="-184150" algn="l" defTabSz="914400" rtl="0" eaLnBrk="1" latinLnBrk="0" hangingPunct="1">
              <a:spcBef>
                <a:spcPct val="20000"/>
              </a:spcBef>
              <a:buSzPct val="100000"/>
              <a:buFont typeface="Wingdings" pitchFamily="2" charset="2"/>
              <a:buChar char="§"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2pPr>
            <a:lvl3pPr marL="538163" indent="-1778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b="0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3pPr>
            <a:lvl4pPr marL="714375" indent="-1762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4pPr>
            <a:lvl5pPr marL="898525" indent="-1841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GB" sz="1600" b="0" i="1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Typical (HV-)CMOS device</a:t>
            </a:r>
            <a:endParaRPr lang="en-GB" dirty="0"/>
          </a:p>
          <a:p>
            <a:pPr lvl="1"/>
            <a:r>
              <a:rPr lang="en-GB" b="0" dirty="0"/>
              <a:t>Depleted active pixel detectors implemented in CMOS process</a:t>
            </a:r>
          </a:p>
          <a:p>
            <a:pPr lvl="1"/>
            <a:r>
              <a:rPr lang="en-GB" b="0" dirty="0"/>
              <a:t>Sensor element is deep n-well in </a:t>
            </a:r>
            <a:r>
              <a:rPr lang="en-GB" b="0" dirty="0" smtClean="0"/>
              <a:t>(usually) low </a:t>
            </a:r>
            <a:r>
              <a:rPr lang="en-GB" b="0" dirty="0"/>
              <a:t>resistivity (~10 </a:t>
            </a:r>
            <a:r>
              <a:rPr lang="el-GR" b="0" dirty="0"/>
              <a:t>Ω</a:t>
            </a:r>
            <a:r>
              <a:rPr lang="en-GB" b="0" dirty="0"/>
              <a:t>cm) p-type substrate</a:t>
            </a:r>
          </a:p>
          <a:p>
            <a:pPr lvl="1"/>
            <a:r>
              <a:rPr lang="en-GB" b="0" dirty="0"/>
              <a:t>Depletion with 60 V ~ 10 </a:t>
            </a:r>
            <a:r>
              <a:rPr lang="el-GR" b="0" dirty="0"/>
              <a:t>μ</a:t>
            </a:r>
            <a:r>
              <a:rPr lang="en-GB" b="0" dirty="0"/>
              <a:t>m → charge collection via drift of ~1000 </a:t>
            </a:r>
            <a:r>
              <a:rPr lang="en-GB" b="0" dirty="0" smtClean="0"/>
              <a:t>electrons</a:t>
            </a:r>
            <a:endParaRPr lang="en-GB" b="0" dirty="0"/>
          </a:p>
          <a:p>
            <a:pPr lvl="1"/>
            <a:r>
              <a:rPr lang="en-GB" b="0" dirty="0"/>
              <a:t>Pixel and strip detectors possible</a:t>
            </a:r>
          </a:p>
          <a:p>
            <a:r>
              <a:rPr lang="en-US" sz="2100" dirty="0" err="1" smtClean="0"/>
              <a:t>Charcterize</a:t>
            </a:r>
            <a:r>
              <a:rPr lang="en-US" sz="2100" dirty="0" smtClean="0"/>
              <a:t> e.g. edge-TCT </a:t>
            </a:r>
            <a:r>
              <a:rPr lang="en-US" sz="2100" dirty="0"/>
              <a:t>measurements</a:t>
            </a:r>
            <a:endParaRPr lang="en-GB" sz="2100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728821" y="1583795"/>
            <a:ext cx="3960000" cy="233280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894193" y="4128002"/>
            <a:ext cx="3793094" cy="2393846"/>
          </a:xfrm>
          <a:prstGeom prst="rect">
            <a:avLst/>
          </a:prstGeom>
        </p:spPr>
      </p:pic>
      <p:sp>
        <p:nvSpPr>
          <p:cNvPr id="17" name="TextShape 14"/>
          <p:cNvSpPr txBox="1"/>
          <p:nvPr/>
        </p:nvSpPr>
        <p:spPr>
          <a:xfrm>
            <a:off x="4963245" y="5024564"/>
            <a:ext cx="4180755" cy="31644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GB" sz="1600" dirty="0" smtClean="0">
                <a:solidFill>
                  <a:srgbClr val="000000"/>
                </a:solidFill>
                <a:latin typeface="Arial"/>
                <a:ea typeface="JBLFKY+CMSS10"/>
              </a:rPr>
              <a:t>Drift and Diffusion component visible</a:t>
            </a:r>
          </a:p>
          <a:p>
            <a:endParaRPr lang="en-GB" sz="1600" dirty="0">
              <a:solidFill>
                <a:srgbClr val="000000"/>
              </a:solidFill>
              <a:latin typeface="Arial"/>
            </a:endParaRPr>
          </a:p>
          <a:p>
            <a:r>
              <a:rPr lang="en-GB" sz="1600" dirty="0" smtClean="0">
                <a:solidFill>
                  <a:srgbClr val="000000"/>
                </a:solidFill>
                <a:latin typeface="Arial"/>
              </a:rPr>
              <a:t>        Diffusion part will quickly </a:t>
            </a:r>
            <a:br>
              <a:rPr lang="en-GB" sz="1600" dirty="0" smtClean="0">
                <a:solidFill>
                  <a:srgbClr val="000000"/>
                </a:solidFill>
                <a:latin typeface="Arial"/>
              </a:rPr>
            </a:br>
            <a:r>
              <a:rPr lang="en-GB" sz="1600" dirty="0" smtClean="0">
                <a:solidFill>
                  <a:srgbClr val="000000"/>
                </a:solidFill>
                <a:latin typeface="Arial"/>
              </a:rPr>
              <a:t>         disappear with irradiation </a:t>
            </a:r>
            <a:endParaRPr dirty="0"/>
          </a:p>
        </p:txBody>
      </p:sp>
      <p:sp>
        <p:nvSpPr>
          <p:cNvPr id="18" name="TextShape 15"/>
          <p:cNvSpPr txBox="1"/>
          <p:nvPr/>
        </p:nvSpPr>
        <p:spPr>
          <a:xfrm>
            <a:off x="237512" y="6627111"/>
            <a:ext cx="3240000" cy="23724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M. Fernandez, 25th RD50 Workshop, Nov. 2014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158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HVCMOS – CCE as function of </a:t>
            </a:r>
            <a:r>
              <a:rPr lang="en-GB" dirty="0" err="1" smtClean="0"/>
              <a:t>fluence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35" y="861034"/>
            <a:ext cx="4415207" cy="5616624"/>
          </a:xfrm>
        </p:spPr>
        <p:txBody>
          <a:bodyPr/>
          <a:lstStyle/>
          <a:p>
            <a:r>
              <a:rPr lang="en-GB" dirty="0" smtClean="0"/>
              <a:t>350nm – neutron irradiation</a:t>
            </a:r>
          </a:p>
          <a:p>
            <a:pPr lvl="1"/>
            <a:r>
              <a:rPr lang="en-GB" b="0" dirty="0" smtClean="0"/>
              <a:t>AMS, 350nm, CHESS-1, 20 </a:t>
            </a:r>
            <a:r>
              <a:rPr lang="en-GB" b="0" dirty="0" err="1">
                <a:latin typeface="Symbol" panose="05050102010706020507" pitchFamily="18" charset="2"/>
              </a:rPr>
              <a:t>W</a:t>
            </a:r>
            <a:r>
              <a:rPr lang="en-GB" b="0" dirty="0" err="1"/>
              <a:t>cm</a:t>
            </a:r>
            <a:r>
              <a:rPr lang="en-GB" b="0" dirty="0"/>
              <a:t> </a:t>
            </a:r>
            <a:r>
              <a:rPr lang="en-GB" sz="1200" b="0" dirty="0" smtClean="0"/>
              <a:t>(7</a:t>
            </a:r>
            <a:r>
              <a:rPr lang="en-GB" sz="1200" b="0" baseline="30000" dirty="0" smtClean="0"/>
              <a:t>.</a:t>
            </a:r>
            <a:r>
              <a:rPr lang="en-GB" sz="1200" b="0" dirty="0" smtClean="0"/>
              <a:t>10</a:t>
            </a:r>
            <a:r>
              <a:rPr lang="en-GB" sz="1200" b="0" baseline="30000" dirty="0" smtClean="0"/>
              <a:t>14</a:t>
            </a:r>
            <a:r>
              <a:rPr lang="en-GB" sz="1200" b="0" dirty="0" smtClean="0"/>
              <a:t>cm</a:t>
            </a:r>
            <a:r>
              <a:rPr lang="en-GB" sz="1200" b="0" baseline="30000" dirty="0" smtClean="0"/>
              <a:t>-3</a:t>
            </a:r>
            <a:r>
              <a:rPr lang="en-GB" sz="1200" b="0" dirty="0" smtClean="0"/>
              <a:t>)</a:t>
            </a:r>
            <a:endParaRPr lang="en-GB" b="0" dirty="0" smtClean="0"/>
          </a:p>
          <a:p>
            <a:pPr lvl="1"/>
            <a:r>
              <a:rPr lang="en-GB" b="0" dirty="0" smtClean="0"/>
              <a:t>2mm x 2mm passive sensor (400 pixel)</a:t>
            </a:r>
          </a:p>
          <a:p>
            <a:pPr lvl="1"/>
            <a:r>
              <a:rPr lang="en-GB" b="0" dirty="0" smtClean="0"/>
              <a:t>Sr</a:t>
            </a:r>
            <a:r>
              <a:rPr lang="en-GB" b="0" baseline="30000" dirty="0" smtClean="0"/>
              <a:t>90</a:t>
            </a:r>
            <a:r>
              <a:rPr lang="en-GB" b="0" dirty="0" smtClean="0"/>
              <a:t>, 25 </a:t>
            </a:r>
            <a:r>
              <a:rPr lang="en-GB" b="0" dirty="0"/>
              <a:t>ns </a:t>
            </a:r>
            <a:r>
              <a:rPr lang="en-GB" b="0" dirty="0" smtClean="0"/>
              <a:t>shaping, 120 V</a:t>
            </a:r>
            <a:endParaRPr lang="en-GB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21</a:t>
            </a:fld>
            <a:r>
              <a:rPr lang="en-GB" smtClean="0"/>
              <a:t>-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36" y="2303875"/>
            <a:ext cx="3894263" cy="27337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 rot="16200000">
            <a:off x="-2093894" y="3964796"/>
            <a:ext cx="4410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[</a:t>
            </a:r>
            <a:r>
              <a:rPr lang="en-GB" sz="1200" dirty="0" err="1" smtClean="0"/>
              <a:t>A.Affolder</a:t>
            </a:r>
            <a:r>
              <a:rPr lang="en-GB" sz="1200" dirty="0" smtClean="0"/>
              <a:t> et al., 2016 </a:t>
            </a:r>
            <a:r>
              <a:rPr lang="en-GB" sz="1200" dirty="0"/>
              <a:t>JINST 11 P04007, </a:t>
            </a:r>
            <a:r>
              <a:rPr lang="en-GB" sz="1200" dirty="0" smtClean="0"/>
              <a:t>Strip CMOS collaboration</a:t>
            </a:r>
            <a:r>
              <a:rPr lang="en-US" sz="1200" dirty="0" smtClean="0"/>
              <a:t>] </a:t>
            </a:r>
            <a:endParaRPr lang="en-GB" sz="1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52943" y="907971"/>
            <a:ext cx="457455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6213" indent="-176213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SzPct val="120000"/>
              <a:buFont typeface="Arial" pitchFamily="34" charset="0"/>
              <a:buChar char="•"/>
              <a:defRPr lang="en-US" sz="2000" b="1" kern="1200" dirty="0" smtClean="0">
                <a:solidFill>
                  <a:srgbClr val="0000FF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360363" indent="-184150" algn="l" defTabSz="914400" rtl="0" eaLnBrk="1" latinLnBrk="0" hangingPunct="1">
              <a:spcBef>
                <a:spcPct val="20000"/>
              </a:spcBef>
              <a:buSzPct val="100000"/>
              <a:buFont typeface="Wingdings" pitchFamily="2" charset="2"/>
              <a:buChar char="§"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2pPr>
            <a:lvl3pPr marL="538163" indent="-1778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b="0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3pPr>
            <a:lvl4pPr marL="714375" indent="-1762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4pPr>
            <a:lvl5pPr marL="898525" indent="-1841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GB" sz="1600" b="0" i="1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180nm – neutron irradiation</a:t>
            </a:r>
          </a:p>
          <a:p>
            <a:pPr lvl="1"/>
            <a:r>
              <a:rPr lang="en-GB" b="0" dirty="0" smtClean="0"/>
              <a:t>AMS, 180nm, HV2FEI4, 10 </a:t>
            </a:r>
            <a:r>
              <a:rPr lang="en-GB" b="0" dirty="0" err="1" smtClean="0">
                <a:latin typeface="Symbol" panose="05050102010706020507" pitchFamily="18" charset="2"/>
              </a:rPr>
              <a:t>W</a:t>
            </a:r>
            <a:r>
              <a:rPr lang="en-GB" b="0" dirty="0" err="1" smtClean="0"/>
              <a:t>cm</a:t>
            </a:r>
            <a:r>
              <a:rPr lang="en-GB" b="0" dirty="0" smtClean="0"/>
              <a:t> </a:t>
            </a:r>
            <a:r>
              <a:rPr lang="en-GB" sz="1400" b="0" dirty="0" smtClean="0"/>
              <a:t>(1.4</a:t>
            </a:r>
            <a:r>
              <a:rPr lang="en-GB" sz="1400" b="0" baseline="30000" dirty="0" smtClean="0"/>
              <a:t>.</a:t>
            </a:r>
            <a:r>
              <a:rPr lang="en-GB" sz="1400" b="0" dirty="0" smtClean="0"/>
              <a:t>10</a:t>
            </a:r>
            <a:r>
              <a:rPr lang="en-GB" sz="1400" b="0" baseline="30000" dirty="0" smtClean="0"/>
              <a:t>15</a:t>
            </a:r>
            <a:r>
              <a:rPr lang="en-GB" sz="1400" b="0" dirty="0" smtClean="0"/>
              <a:t>cm</a:t>
            </a:r>
            <a:r>
              <a:rPr lang="en-GB" sz="1400" b="0" baseline="30000" dirty="0" smtClean="0"/>
              <a:t>-3</a:t>
            </a:r>
            <a:r>
              <a:rPr lang="en-GB" sz="1400" b="0" dirty="0" smtClean="0"/>
              <a:t>)</a:t>
            </a:r>
            <a:endParaRPr lang="en-GB" b="0" dirty="0" smtClean="0"/>
          </a:p>
          <a:p>
            <a:pPr lvl="1"/>
            <a:r>
              <a:rPr lang="en-GB" b="0" dirty="0"/>
              <a:t>100</a:t>
            </a:r>
            <a:r>
              <a:rPr lang="en-GB" b="0" dirty="0">
                <a:latin typeface="Symbol" panose="05050102010706020507" pitchFamily="18" charset="2"/>
              </a:rPr>
              <a:t>m</a:t>
            </a:r>
            <a:r>
              <a:rPr lang="en-GB" b="0" dirty="0"/>
              <a:t>m x 100 </a:t>
            </a:r>
            <a:r>
              <a:rPr lang="en-GB" b="0" dirty="0">
                <a:latin typeface="Symbol" panose="05050102010706020507" pitchFamily="18" charset="2"/>
              </a:rPr>
              <a:t>m</a:t>
            </a:r>
            <a:r>
              <a:rPr lang="en-GB" b="0" dirty="0"/>
              <a:t>m passive </a:t>
            </a:r>
            <a:r>
              <a:rPr lang="en-GB" b="0" dirty="0" smtClean="0"/>
              <a:t>pixel</a:t>
            </a:r>
          </a:p>
          <a:p>
            <a:pPr lvl="1"/>
            <a:r>
              <a:rPr lang="en-GB" b="0" dirty="0" smtClean="0"/>
              <a:t>IR-laser, 5 ns integration</a:t>
            </a:r>
            <a:endParaRPr lang="en-GB" b="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6773760" y="3200491"/>
            <a:ext cx="4410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[</a:t>
            </a:r>
            <a:r>
              <a:rPr lang="en-GB" sz="1200" dirty="0" err="1" smtClean="0"/>
              <a:t>M.Fernandez</a:t>
            </a:r>
            <a:r>
              <a:rPr lang="en-GB" sz="1200" dirty="0" smtClean="0"/>
              <a:t>-Garcia et al, </a:t>
            </a:r>
            <a:r>
              <a:rPr lang="en-GB" sz="1200" dirty="0"/>
              <a:t>2016 JINST 11 P02016</a:t>
            </a:r>
            <a:r>
              <a:rPr lang="en-US" sz="1200" dirty="0" smtClean="0"/>
              <a:t>] </a:t>
            </a:r>
            <a:endParaRPr lang="en-GB" sz="1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90134" y="5139190"/>
            <a:ext cx="8927371" cy="1490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6213" indent="-176213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SzPct val="120000"/>
              <a:buFont typeface="Arial" pitchFamily="34" charset="0"/>
              <a:buChar char="•"/>
              <a:defRPr lang="en-US" sz="2000" b="1" kern="1200" dirty="0" smtClean="0">
                <a:solidFill>
                  <a:srgbClr val="0000FF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360363" indent="-184150" algn="l" defTabSz="914400" rtl="0" eaLnBrk="1" latinLnBrk="0" hangingPunct="1">
              <a:spcBef>
                <a:spcPct val="20000"/>
              </a:spcBef>
              <a:buSzPct val="100000"/>
              <a:buFont typeface="Wingdings" pitchFamily="2" charset="2"/>
              <a:buChar char="§"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2pPr>
            <a:lvl3pPr marL="538163" indent="-1778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b="0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3pPr>
            <a:lvl4pPr marL="714375" indent="-1762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4pPr>
            <a:lvl5pPr marL="898525" indent="-1841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GB" sz="1600" b="0" i="1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CCE rising above initial value for </a:t>
            </a:r>
            <a:r>
              <a:rPr lang="en-GB" dirty="0" err="1" smtClean="0"/>
              <a:t>fluences</a:t>
            </a:r>
            <a:r>
              <a:rPr lang="en-GB" dirty="0" smtClean="0"/>
              <a:t> in order of some 10</a:t>
            </a:r>
            <a:r>
              <a:rPr lang="en-GB" baseline="30000" dirty="0" smtClean="0"/>
              <a:t>15</a:t>
            </a:r>
            <a:r>
              <a:rPr lang="en-GB" dirty="0" smtClean="0"/>
              <a:t> </a:t>
            </a:r>
            <a:r>
              <a:rPr lang="en-GB" dirty="0" err="1" smtClean="0"/>
              <a:t>n</a:t>
            </a:r>
            <a:r>
              <a:rPr lang="en-GB" baseline="-25000" dirty="0" err="1" smtClean="0"/>
              <a:t>eq</a:t>
            </a:r>
            <a:r>
              <a:rPr lang="en-GB" dirty="0" smtClean="0"/>
              <a:t>/cm</a:t>
            </a:r>
            <a:r>
              <a:rPr lang="en-GB" baseline="30000" dirty="0" smtClean="0"/>
              <a:t>2</a:t>
            </a:r>
          </a:p>
          <a:p>
            <a:pPr lvl="1"/>
            <a:r>
              <a:rPr lang="en-GB" sz="1700" b="0" dirty="0" smtClean="0"/>
              <a:t>Up to about 10</a:t>
            </a:r>
            <a:r>
              <a:rPr lang="en-GB" sz="1700" b="0" baseline="30000" dirty="0" smtClean="0"/>
              <a:t>15</a:t>
            </a:r>
            <a:r>
              <a:rPr lang="en-GB" sz="1700" b="0" dirty="0" smtClean="0"/>
              <a:t> </a:t>
            </a:r>
            <a:r>
              <a:rPr lang="en-GB" sz="1700" b="0" dirty="0" err="1" smtClean="0"/>
              <a:t>n</a:t>
            </a:r>
            <a:r>
              <a:rPr lang="en-GB" sz="1700" b="0" baseline="-25000" dirty="0" err="1" smtClean="0"/>
              <a:t>eq</a:t>
            </a:r>
            <a:r>
              <a:rPr lang="en-GB" sz="1700" b="0" dirty="0" smtClean="0"/>
              <a:t>/cm</a:t>
            </a:r>
            <a:r>
              <a:rPr lang="en-GB" sz="1700" b="0" baseline="30000" dirty="0" smtClean="0"/>
              <a:t>2</a:t>
            </a:r>
            <a:r>
              <a:rPr lang="en-GB" sz="1700" b="0" dirty="0" smtClean="0"/>
              <a:t> CCE decreases [diffusing charge gets trapped]</a:t>
            </a:r>
          </a:p>
          <a:p>
            <a:pPr lvl="1"/>
            <a:r>
              <a:rPr lang="en-GB" sz="1700" b="0" dirty="0" smtClean="0"/>
              <a:t>Above </a:t>
            </a:r>
            <a:r>
              <a:rPr lang="en-GB" sz="1700" b="0" dirty="0"/>
              <a:t>about 10</a:t>
            </a:r>
            <a:r>
              <a:rPr lang="en-GB" sz="1700" b="0" baseline="30000" dirty="0"/>
              <a:t>15</a:t>
            </a:r>
            <a:r>
              <a:rPr lang="en-GB" sz="1700" b="0" dirty="0"/>
              <a:t> </a:t>
            </a:r>
            <a:r>
              <a:rPr lang="en-GB" sz="1700" b="0" dirty="0" err="1"/>
              <a:t>n</a:t>
            </a:r>
            <a:r>
              <a:rPr lang="en-GB" sz="1700" b="0" baseline="-25000" dirty="0" err="1"/>
              <a:t>eq</a:t>
            </a:r>
            <a:r>
              <a:rPr lang="en-GB" sz="1700" b="0" dirty="0"/>
              <a:t>/cm</a:t>
            </a:r>
            <a:r>
              <a:rPr lang="en-GB" sz="1700" b="0" baseline="30000" dirty="0"/>
              <a:t>2</a:t>
            </a:r>
            <a:r>
              <a:rPr lang="en-GB" sz="1700" b="0" dirty="0"/>
              <a:t> </a:t>
            </a:r>
            <a:r>
              <a:rPr lang="en-GB" sz="1700" b="0" dirty="0" smtClean="0"/>
              <a:t>CCE rises above initial value [reduction of N</a:t>
            </a:r>
            <a:r>
              <a:rPr lang="en-GB" sz="1700" b="0" baseline="-25000" dirty="0" smtClean="0"/>
              <a:t>eff </a:t>
            </a:r>
            <a:r>
              <a:rPr lang="en-GB" sz="1700" b="0" dirty="0" smtClean="0"/>
              <a:t>, “acceptor removal”]</a:t>
            </a:r>
          </a:p>
          <a:p>
            <a:pPr lvl="1"/>
            <a:r>
              <a:rPr lang="en-GB" sz="1700" b="0" dirty="0" smtClean="0"/>
              <a:t>Above some 10</a:t>
            </a:r>
            <a:r>
              <a:rPr lang="en-GB" sz="1700" b="0" baseline="30000" dirty="0" smtClean="0"/>
              <a:t>15</a:t>
            </a:r>
            <a:r>
              <a:rPr lang="en-GB" sz="1700" b="0" dirty="0" smtClean="0"/>
              <a:t> </a:t>
            </a:r>
            <a:r>
              <a:rPr lang="en-GB" sz="1700" b="0" dirty="0" err="1" smtClean="0"/>
              <a:t>n</a:t>
            </a:r>
            <a:r>
              <a:rPr lang="en-GB" sz="1700" b="0" baseline="-25000" dirty="0" err="1" smtClean="0"/>
              <a:t>eq</a:t>
            </a:r>
            <a:r>
              <a:rPr lang="en-GB" sz="1700" b="0" dirty="0" smtClean="0"/>
              <a:t>/cm</a:t>
            </a:r>
            <a:r>
              <a:rPr lang="en-GB" sz="1700" b="0" baseline="30000" dirty="0" smtClean="0"/>
              <a:t>2</a:t>
            </a:r>
            <a:r>
              <a:rPr lang="en-GB" sz="1700" b="0" dirty="0" smtClean="0"/>
              <a:t> CCE finally degrading [trapping, increase of space charge N</a:t>
            </a:r>
            <a:r>
              <a:rPr lang="en-GB" sz="1700" b="0" baseline="-25000" dirty="0" smtClean="0"/>
              <a:t>eff</a:t>
            </a:r>
            <a:r>
              <a:rPr lang="en-GB" sz="1700" b="0" dirty="0" smtClean="0"/>
              <a:t>]</a:t>
            </a:r>
            <a:endParaRPr lang="en-GB" sz="1700" b="0" dirty="0"/>
          </a:p>
        </p:txBody>
      </p:sp>
      <p:grpSp>
        <p:nvGrpSpPr>
          <p:cNvPr id="29" name="Group 28"/>
          <p:cNvGrpSpPr/>
          <p:nvPr/>
        </p:nvGrpSpPr>
        <p:grpSpPr>
          <a:xfrm>
            <a:off x="4512661" y="2303875"/>
            <a:ext cx="4216152" cy="2780710"/>
            <a:chOff x="4512661" y="2303875"/>
            <a:chExt cx="4216152" cy="27807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2661" y="2303875"/>
              <a:ext cx="4216152" cy="27807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8" name="Group 27"/>
            <p:cNvGrpSpPr/>
            <p:nvPr/>
          </p:nvGrpSpPr>
          <p:grpSpPr>
            <a:xfrm>
              <a:off x="5112060" y="3203975"/>
              <a:ext cx="2925325" cy="855095"/>
              <a:chOff x="5112060" y="3203975"/>
              <a:chExt cx="2925325" cy="855095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5112060" y="3879050"/>
                <a:ext cx="90010" cy="18002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5202070" y="3203975"/>
                <a:ext cx="900100" cy="81009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6102171" y="3203975"/>
                <a:ext cx="1935214" cy="81009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196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3D detectors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99" y="818711"/>
            <a:ext cx="6200917" cy="5850649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Development of 3D silicon sensors </a:t>
            </a:r>
            <a:br>
              <a:rPr lang="en-GB" dirty="0" smtClean="0"/>
            </a:br>
            <a:r>
              <a:rPr lang="en-GB" dirty="0" smtClean="0"/>
              <a:t>for innermost pixel layers at HL-LHC</a:t>
            </a:r>
          </a:p>
          <a:p>
            <a:pPr lvl="1"/>
            <a:r>
              <a:rPr lang="en-GB" sz="1400" dirty="0" smtClean="0"/>
              <a:t>Low depletion voltage (low power dissipation)</a:t>
            </a:r>
          </a:p>
          <a:p>
            <a:pPr lvl="1"/>
            <a:r>
              <a:rPr lang="en-GB" sz="1400" dirty="0" smtClean="0"/>
              <a:t>Low drift length (reduced trapping)</a:t>
            </a:r>
          </a:p>
          <a:p>
            <a:r>
              <a:rPr lang="en-GB" dirty="0" err="1" smtClean="0"/>
              <a:t>Testbeam</a:t>
            </a:r>
            <a:r>
              <a:rPr lang="en-GB" dirty="0" smtClean="0"/>
              <a:t> data</a:t>
            </a:r>
          </a:p>
          <a:p>
            <a:pPr lvl="2"/>
            <a:r>
              <a:rPr lang="en-GB" sz="1600" dirty="0" err="1"/>
              <a:t>Testbeam</a:t>
            </a:r>
            <a:r>
              <a:rPr lang="en-GB" sz="1600" dirty="0"/>
              <a:t> [ATLAS-ITK; FE-I4 3D modules] </a:t>
            </a:r>
          </a:p>
          <a:p>
            <a:pPr lvl="3"/>
            <a:r>
              <a:rPr lang="en-GB" sz="1400" dirty="0"/>
              <a:t>97.5% hit efficiency at </a:t>
            </a:r>
            <a:r>
              <a:rPr lang="en-GB" sz="1400" dirty="0" smtClean="0"/>
              <a:t>9x10</a:t>
            </a:r>
            <a:r>
              <a:rPr lang="en-GB" sz="1400" baseline="30000" dirty="0" smtClean="0"/>
              <a:t>15</a:t>
            </a:r>
            <a:r>
              <a:rPr lang="en-GB" sz="1400" dirty="0" smtClean="0"/>
              <a:t>n</a:t>
            </a:r>
            <a:r>
              <a:rPr lang="en-GB" sz="1400" baseline="-25000" dirty="0" smtClean="0"/>
              <a:t>eq</a:t>
            </a:r>
            <a:r>
              <a:rPr lang="en-GB" sz="1400" dirty="0" smtClean="0"/>
              <a:t>/cm</a:t>
            </a:r>
            <a:r>
              <a:rPr lang="en-GB" sz="1400" baseline="30000" dirty="0" smtClean="0"/>
              <a:t>2</a:t>
            </a:r>
          </a:p>
          <a:p>
            <a:pPr lvl="3"/>
            <a:endParaRPr lang="en-GB" sz="1400" baseline="30000" dirty="0" smtClean="0"/>
          </a:p>
          <a:p>
            <a:pPr lvl="3"/>
            <a:endParaRPr lang="en-GB" sz="1400" baseline="30000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Several recent production runs </a:t>
            </a:r>
            <a:r>
              <a:rPr lang="en-GB" sz="1500" b="0" dirty="0" smtClean="0"/>
              <a:t>[RD50 projects]</a:t>
            </a:r>
            <a:endParaRPr lang="en-GB" sz="1600" b="0" dirty="0" smtClean="0"/>
          </a:p>
          <a:p>
            <a:pPr lvl="2"/>
            <a:r>
              <a:rPr lang="en-GB" sz="1600" b="1" dirty="0" smtClean="0"/>
              <a:t>joint 3D MPW pixel run with ATLAS, CMS, </a:t>
            </a:r>
            <a:r>
              <a:rPr lang="en-GB" sz="1600" b="1" dirty="0" err="1" smtClean="0"/>
              <a:t>LHCb</a:t>
            </a:r>
            <a:endParaRPr lang="en-GB" sz="1600" b="1" dirty="0"/>
          </a:p>
          <a:p>
            <a:pPr lvl="3"/>
            <a:r>
              <a:rPr lang="en-GB" sz="1400" dirty="0" smtClean="0"/>
              <a:t>Various layouts, small pitch </a:t>
            </a:r>
            <a:r>
              <a:rPr lang="en-GB" sz="1400" dirty="0"/>
              <a:t>[</a:t>
            </a:r>
            <a:r>
              <a:rPr lang="en-GB" sz="1400" dirty="0" smtClean="0">
                <a:latin typeface="Symbol" panose="05050102010706020507" pitchFamily="18" charset="2"/>
              </a:rPr>
              <a:t>m</a:t>
            </a:r>
            <a:r>
              <a:rPr lang="en-GB" sz="1400" dirty="0" smtClean="0"/>
              <a:t>m</a:t>
            </a:r>
            <a:r>
              <a:rPr lang="en-GB" sz="1400" baseline="30000" dirty="0" smtClean="0"/>
              <a:t>2</a:t>
            </a:r>
            <a:r>
              <a:rPr lang="en-GB" sz="1400" dirty="0" smtClean="0"/>
              <a:t>] 50x50, 25x100, 50,125,.. </a:t>
            </a:r>
          </a:p>
          <a:p>
            <a:pPr lvl="2"/>
            <a:r>
              <a:rPr lang="en-GB" sz="1600" b="1" dirty="0" smtClean="0"/>
              <a:t>technology studies on SOI wafers</a:t>
            </a:r>
          </a:p>
          <a:p>
            <a:pPr lvl="3"/>
            <a:r>
              <a:rPr lang="en-GB" sz="1400" dirty="0" smtClean="0"/>
              <a:t>small holes: down to 8um diameter at 230um depth</a:t>
            </a:r>
            <a:br>
              <a:rPr lang="en-GB" sz="1400" dirty="0" smtClean="0"/>
            </a:br>
            <a:r>
              <a:rPr lang="en-GB" sz="1400" dirty="0" smtClean="0"/>
              <a:t>or 5 um in single side 3D on SOI (50, 100 or 150 um layer)</a:t>
            </a:r>
          </a:p>
          <a:p>
            <a:pPr lvl="3"/>
            <a:r>
              <a:rPr lang="en-GB" sz="1400" dirty="0" smtClean="0"/>
              <a:t>temporary metal layers for pixel testing before UBM implemented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22</a:t>
            </a:fld>
            <a:r>
              <a:rPr lang="en-GB" smtClean="0"/>
              <a:t>-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37"/>
          <a:stretch/>
        </p:blipFill>
        <p:spPr>
          <a:xfrm>
            <a:off x="6061740" y="818710"/>
            <a:ext cx="2902748" cy="13436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592650" y="2114563"/>
            <a:ext cx="2119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3D sensor concept</a:t>
            </a:r>
            <a:endParaRPr lang="en-GB" dirty="0"/>
          </a:p>
        </p:txBody>
      </p:sp>
      <p:pic>
        <p:nvPicPr>
          <p:cNvPr id="9" name="Picture 5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144" y="2888940"/>
            <a:ext cx="2654625" cy="1691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708688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245282" y="2438890"/>
            <a:ext cx="2787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Implementation as double and single sided (see below) process </a:t>
            </a:r>
            <a:endParaRPr lang="en-GB" sz="1400" dirty="0"/>
          </a:p>
        </p:txBody>
      </p:sp>
      <p:pic>
        <p:nvPicPr>
          <p:cNvPr id="12" name="Picture 3" descr="E:\Documents\borrador\chapter_single_sided\Img_02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412" y="4554125"/>
            <a:ext cx="2431058" cy="1945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 rot="16200000">
            <a:off x="7696363" y="5083586"/>
            <a:ext cx="2655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[</a:t>
            </a:r>
            <a:r>
              <a:rPr lang="en-GB" sz="1000" dirty="0" err="1" smtClean="0"/>
              <a:t>G.Pellegrini</a:t>
            </a:r>
            <a:r>
              <a:rPr lang="en-GB" sz="1000" dirty="0" smtClean="0"/>
              <a:t>, RD50 Workshop, 12/2015</a:t>
            </a:r>
            <a:r>
              <a:rPr lang="en-US" sz="1000" dirty="0" smtClean="0"/>
              <a:t>] </a:t>
            </a:r>
            <a:endParaRPr lang="en-GB" sz="1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77" y="2646015"/>
            <a:ext cx="5827302" cy="22231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 rot="16200000">
            <a:off x="-1671791" y="2990854"/>
            <a:ext cx="351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[</a:t>
            </a:r>
            <a:r>
              <a:rPr lang="en-GB" sz="1000" dirty="0" err="1" smtClean="0"/>
              <a:t>I.Lopez</a:t>
            </a:r>
            <a:r>
              <a:rPr lang="en-GB" sz="1000" dirty="0" smtClean="0"/>
              <a:t> et al., IFAE,UAB, RD50 Workshop, 12/2015</a:t>
            </a:r>
            <a:r>
              <a:rPr lang="en-US" sz="1000" dirty="0" smtClean="0"/>
              <a:t>]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77008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Workplan</a:t>
            </a:r>
            <a:r>
              <a:rPr lang="en-US" sz="2800" dirty="0" smtClean="0">
                <a:solidFill>
                  <a:schemeClr val="tx1"/>
                </a:solidFill>
              </a:rPr>
              <a:t> for 2016/2017  (1/2)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6505" y="908720"/>
            <a:ext cx="8640960" cy="561662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Defect and Material Characterization </a:t>
            </a:r>
            <a:r>
              <a:rPr lang="en-US" sz="1200" b="0" i="1" dirty="0"/>
              <a:t>(</a:t>
            </a:r>
            <a:r>
              <a:rPr lang="en-US" sz="1200" b="0" i="1" dirty="0" smtClean="0"/>
              <a:t>Convener (new) : </a:t>
            </a:r>
            <a:r>
              <a:rPr lang="en-US" sz="1200" b="0" i="1" dirty="0" err="1" smtClean="0"/>
              <a:t>Ioana</a:t>
            </a:r>
            <a:r>
              <a:rPr lang="en-US" sz="1200" b="0" i="1" dirty="0" smtClean="0"/>
              <a:t> </a:t>
            </a:r>
            <a:r>
              <a:rPr lang="en-US" sz="1200" b="0" i="1" dirty="0" err="1" smtClean="0"/>
              <a:t>Pintilie</a:t>
            </a:r>
            <a:r>
              <a:rPr lang="en-US" sz="1200" b="0" i="1" dirty="0" smtClean="0"/>
              <a:t>)</a:t>
            </a:r>
            <a:endParaRPr lang="en-US" sz="1200" b="0" i="1" u="sng" dirty="0"/>
          </a:p>
          <a:p>
            <a:pPr lvl="1"/>
            <a:r>
              <a:rPr lang="en-US" sz="1500" b="0" dirty="0" smtClean="0"/>
              <a:t>Consolidate list of defects and their impact on sensor properties (Input to simulation group) including introduction rates &amp; annealing for different type of irradiations and materials</a:t>
            </a:r>
            <a:endParaRPr lang="en-US" sz="1500" b="0" dirty="0"/>
          </a:p>
          <a:p>
            <a:pPr lvl="1"/>
            <a:r>
              <a:rPr lang="en-US" sz="1500" u="sng" dirty="0">
                <a:solidFill>
                  <a:srgbClr val="FF0000"/>
                </a:solidFill>
              </a:rPr>
              <a:t>Extend work on p-type silicon including low resistivity material</a:t>
            </a:r>
          </a:p>
          <a:p>
            <a:pPr lvl="2"/>
            <a:r>
              <a:rPr lang="en-US" sz="1500" dirty="0" smtClean="0"/>
              <a:t>Understand boron removal in lower resistivity p-type silicon: </a:t>
            </a:r>
            <a:br>
              <a:rPr lang="en-US" sz="1500" dirty="0" smtClean="0"/>
            </a:br>
            <a:r>
              <a:rPr lang="en-US" sz="1500" dirty="0" smtClean="0"/>
              <a:t> Performance of MAPS, CMOS sensors, LGAD  … adding new macroscopic measurements</a:t>
            </a:r>
          </a:p>
          <a:p>
            <a:pPr lvl="2"/>
            <a:r>
              <a:rPr lang="en-US" sz="1500" dirty="0" smtClean="0"/>
              <a:t>Working group on acceptor removal formed!</a:t>
            </a:r>
            <a:endParaRPr lang="en-US" sz="1500" dirty="0"/>
          </a:p>
          <a:p>
            <a:pPr lvl="1"/>
            <a:r>
              <a:rPr lang="en-US" sz="1500" dirty="0" smtClean="0">
                <a:solidFill>
                  <a:srgbClr val="FF0000"/>
                </a:solidFill>
              </a:rPr>
              <a:t>Characterization of Nitrogen enriched silicon (starting p)</a:t>
            </a:r>
            <a:r>
              <a:rPr lang="en-US" sz="1500" dirty="0" smtClean="0"/>
              <a:t/>
            </a:r>
            <a:br>
              <a:rPr lang="en-US" sz="1500" dirty="0" smtClean="0"/>
            </a:br>
            <a:endParaRPr lang="en-US" sz="1500" dirty="0"/>
          </a:p>
          <a:p>
            <a:r>
              <a:rPr lang="en-US" sz="1800" dirty="0"/>
              <a:t>Detector Characterization </a:t>
            </a:r>
            <a:r>
              <a:rPr lang="en-US" sz="1200" b="0" i="1" dirty="0"/>
              <a:t>(Convener: </a:t>
            </a:r>
            <a:r>
              <a:rPr lang="en-US" sz="1200" b="0" i="1" dirty="0" err="1"/>
              <a:t>E.Fretwurst</a:t>
            </a:r>
            <a:r>
              <a:rPr lang="en-US" sz="1200" b="0" i="1" dirty="0"/>
              <a:t>, University of Hamburg, Germany)</a:t>
            </a:r>
            <a:endParaRPr lang="en-US" sz="1200" b="0" i="1" u="sng" dirty="0"/>
          </a:p>
          <a:p>
            <a:pPr lvl="1"/>
            <a:r>
              <a:rPr lang="en-US" sz="1600" u="sng" dirty="0" smtClean="0">
                <a:solidFill>
                  <a:srgbClr val="FF0000"/>
                </a:solidFill>
              </a:rPr>
              <a:t>TCAD sensor simulations</a:t>
            </a:r>
            <a:endParaRPr lang="en-US" sz="1200" b="0" dirty="0" smtClean="0"/>
          </a:p>
          <a:p>
            <a:pPr lvl="2"/>
            <a:r>
              <a:rPr lang="en-US" sz="1600" dirty="0" smtClean="0"/>
              <a:t>Cross-calibration of different simulation tools (ongoing</a:t>
            </a:r>
            <a:r>
              <a:rPr lang="en-US" sz="1600" dirty="0" smtClean="0"/>
              <a:t>) and comparison of “TCAD models”</a:t>
            </a:r>
            <a:endParaRPr lang="en-US" sz="1600" dirty="0" smtClean="0"/>
          </a:p>
          <a:p>
            <a:pPr lvl="2"/>
            <a:r>
              <a:rPr lang="en-US" sz="1600" dirty="0" smtClean="0"/>
              <a:t>Refine defect parameters used for modeling (</a:t>
            </a:r>
            <a:r>
              <a:rPr lang="en-US" sz="1600" b="1" u="sng" dirty="0" smtClean="0">
                <a:solidFill>
                  <a:srgbClr val="FF0000"/>
                </a:solidFill>
              </a:rPr>
              <a:t>from effective to measured defects</a:t>
            </a:r>
            <a:r>
              <a:rPr lang="en-US" sz="1600" dirty="0" smtClean="0"/>
              <a:t>) </a:t>
            </a:r>
            <a:endParaRPr lang="en-US" sz="1600" dirty="0"/>
          </a:p>
          <a:p>
            <a:pPr lvl="2"/>
            <a:r>
              <a:rPr lang="en-US" sz="1600" dirty="0" smtClean="0"/>
              <a:t>Extend </a:t>
            </a:r>
            <a:r>
              <a:rPr lang="en-US" sz="1600" dirty="0"/>
              <a:t>modeling on charge multiplication </a:t>
            </a:r>
            <a:r>
              <a:rPr lang="en-US" sz="1600" dirty="0" smtClean="0"/>
              <a:t>processes</a:t>
            </a:r>
          </a:p>
          <a:p>
            <a:pPr lvl="2"/>
            <a:r>
              <a:rPr lang="en-US" sz="1600" dirty="0" smtClean="0"/>
              <a:t>Surface damage working group (….)</a:t>
            </a:r>
          </a:p>
          <a:p>
            <a:pPr lvl="2"/>
            <a:r>
              <a:rPr lang="en-US" sz="1600" dirty="0" smtClean="0"/>
              <a:t>CCE and IV versus temperature</a:t>
            </a:r>
            <a:endParaRPr lang="en-US" sz="1600" dirty="0"/>
          </a:p>
          <a:p>
            <a:pPr lvl="1"/>
            <a:r>
              <a:rPr lang="en-US" sz="1600" dirty="0"/>
              <a:t>Extend experimental capacities on edge-TCT (implement set-up at more  RD50 institutions)</a:t>
            </a:r>
          </a:p>
          <a:p>
            <a:pPr lvl="2"/>
            <a:r>
              <a:rPr lang="en-US" sz="1600" dirty="0"/>
              <a:t>Parameterization of electric field (</a:t>
            </a:r>
            <a:r>
              <a:rPr lang="en-US" sz="1600" dirty="0" err="1"/>
              <a:t>fluence</a:t>
            </a:r>
            <a:r>
              <a:rPr lang="en-US" sz="1600" dirty="0"/>
              <a:t>, annealing time, etc.)</a:t>
            </a:r>
          </a:p>
          <a:p>
            <a:pPr lvl="2"/>
            <a:r>
              <a:rPr lang="en-US" sz="1600" dirty="0" smtClean="0"/>
              <a:t>Studies </a:t>
            </a:r>
            <a:r>
              <a:rPr lang="en-US" sz="1600" dirty="0"/>
              <a:t>on charge multiplication </a:t>
            </a:r>
            <a:r>
              <a:rPr lang="en-US" sz="1600" dirty="0" smtClean="0"/>
              <a:t>processes</a:t>
            </a:r>
          </a:p>
          <a:p>
            <a:pPr lvl="1"/>
            <a:r>
              <a:rPr lang="en-US" sz="1600" dirty="0"/>
              <a:t>Understand potential of </a:t>
            </a:r>
            <a:r>
              <a:rPr lang="en-US" sz="1600" dirty="0">
                <a:solidFill>
                  <a:srgbClr val="FF0000"/>
                </a:solidFill>
              </a:rPr>
              <a:t>Two Photon Absorption </a:t>
            </a:r>
            <a:r>
              <a:rPr lang="en-US" sz="1600" dirty="0"/>
              <a:t>for sensor characterization</a:t>
            </a:r>
          </a:p>
          <a:p>
            <a:pPr lvl="1"/>
            <a:r>
              <a:rPr lang="en-US" sz="1600" dirty="0" smtClean="0"/>
              <a:t>Continue parameterization of radiation damage (performance degradation) of LHC like sensors !</a:t>
            </a:r>
            <a:endParaRPr lang="en-US" sz="1600" dirty="0"/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Explore </a:t>
            </a:r>
            <a:r>
              <a:rPr lang="en-US" sz="1600" dirty="0" err="1" smtClean="0">
                <a:solidFill>
                  <a:srgbClr val="FF0000"/>
                </a:solidFill>
              </a:rPr>
              <a:t>fluence</a:t>
            </a:r>
            <a:r>
              <a:rPr lang="en-US" sz="1600" dirty="0" smtClean="0">
                <a:solidFill>
                  <a:srgbClr val="FF0000"/>
                </a:solidFill>
              </a:rPr>
              <a:t> range to10</a:t>
            </a:r>
            <a:r>
              <a:rPr lang="en-US" sz="1600" baseline="30000" dirty="0" smtClean="0">
                <a:solidFill>
                  <a:srgbClr val="FF0000"/>
                </a:solidFill>
              </a:rPr>
              <a:t>17</a:t>
            </a:r>
            <a:r>
              <a:rPr lang="en-US" sz="1600" dirty="0" smtClean="0">
                <a:solidFill>
                  <a:srgbClr val="FF0000"/>
                </a:solidFill>
              </a:rPr>
              <a:t>cm</a:t>
            </a:r>
            <a:r>
              <a:rPr lang="en-US" sz="1600" baseline="30000" dirty="0" smtClean="0">
                <a:solidFill>
                  <a:srgbClr val="FF0000"/>
                </a:solidFill>
              </a:rPr>
              <a:t>-2</a:t>
            </a:r>
            <a:r>
              <a:rPr lang="en-US" sz="1600" dirty="0" smtClean="0">
                <a:solidFill>
                  <a:srgbClr val="FF0000"/>
                </a:solidFill>
              </a:rPr>
              <a:t>and beyond</a:t>
            </a:r>
            <a:r>
              <a:rPr lang="en-US" sz="1600" baseline="30000" dirty="0" smtClean="0">
                <a:solidFill>
                  <a:srgbClr val="FF0000"/>
                </a:solidFill>
              </a:rPr>
              <a:t> </a:t>
            </a:r>
            <a:r>
              <a:rPr lang="en-US" sz="1600" b="0" dirty="0"/>
              <a:t>(to prepare for future needs in forward </a:t>
            </a:r>
            <a:r>
              <a:rPr lang="en-US" sz="1600" b="0" dirty="0" smtClean="0"/>
              <a:t>physics and FCC)</a:t>
            </a:r>
          </a:p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23</a:t>
            </a:fld>
            <a:r>
              <a:rPr lang="en-GB" smtClean="0"/>
              <a:t>-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40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Workplan</a:t>
            </a:r>
            <a:r>
              <a:rPr lang="en-US" sz="2800" dirty="0" smtClean="0">
                <a:solidFill>
                  <a:schemeClr val="tx1"/>
                </a:solidFill>
              </a:rPr>
              <a:t> for 2016/2017  (2/2)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6505" y="818709"/>
            <a:ext cx="8640960" cy="5895655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New structures </a:t>
            </a:r>
            <a:r>
              <a:rPr lang="en-US" sz="1200" b="0" i="1" dirty="0" smtClean="0"/>
              <a:t>(Convener: Giulio Pellegrini, CNM Barcelona, Spain)</a:t>
            </a:r>
            <a:endParaRPr lang="en-US" sz="1200" b="0" i="1" u="sng" dirty="0"/>
          </a:p>
          <a:p>
            <a:pPr lvl="1"/>
            <a:r>
              <a:rPr lang="en-US" sz="1600" b="0" dirty="0"/>
              <a:t>Continue work on thin </a:t>
            </a:r>
            <a:r>
              <a:rPr lang="en-US" sz="1600" b="0" dirty="0" smtClean="0"/>
              <a:t>and 3D sensors </a:t>
            </a:r>
            <a:r>
              <a:rPr lang="en-US" sz="1600" b="0" dirty="0"/>
              <a:t>(especially in combination with high </a:t>
            </a:r>
            <a:r>
              <a:rPr lang="en-US" sz="1600" b="0" dirty="0" err="1"/>
              <a:t>fluence</a:t>
            </a:r>
            <a:r>
              <a:rPr lang="en-US" sz="1600" b="0" dirty="0"/>
              <a:t>)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Continue characterization </a:t>
            </a:r>
            <a:r>
              <a:rPr lang="en-US" sz="1600" dirty="0">
                <a:solidFill>
                  <a:srgbClr val="FF0000"/>
                </a:solidFill>
              </a:rPr>
              <a:t>of dedicated avalanche test structures </a:t>
            </a:r>
            <a:r>
              <a:rPr lang="en-US" sz="1600" b="0" dirty="0" smtClean="0"/>
              <a:t>(LGAD, DD-APD)</a:t>
            </a:r>
            <a:endParaRPr lang="en-US" sz="1600" b="0" dirty="0"/>
          </a:p>
          <a:p>
            <a:pPr lvl="2"/>
            <a:r>
              <a:rPr lang="en-US" sz="1600" dirty="0"/>
              <a:t>Understand impact of implant shape and other geometrical parameters on avalanche </a:t>
            </a:r>
            <a:r>
              <a:rPr lang="en-US" sz="1600" dirty="0" smtClean="0"/>
              <a:t>processes</a:t>
            </a:r>
          </a:p>
          <a:p>
            <a:pPr lvl="2"/>
            <a:r>
              <a:rPr lang="en-US" sz="1600" dirty="0" smtClean="0"/>
              <a:t>Study of Gallium based amplification layers and impact of Carbon co-implantation</a:t>
            </a:r>
            <a:endParaRPr lang="en-US" sz="1600" dirty="0"/>
          </a:p>
          <a:p>
            <a:pPr lvl="1"/>
            <a:r>
              <a:rPr lang="en-US" sz="1400" dirty="0" smtClean="0">
                <a:solidFill>
                  <a:srgbClr val="FF0000"/>
                </a:solidFill>
              </a:rPr>
              <a:t>LGAD, DD-APD</a:t>
            </a:r>
            <a:r>
              <a:rPr lang="en-US" sz="1400" dirty="0" smtClean="0"/>
              <a:t>: intensify evaluation of timing performance and radiation degradation (Where are the limits?)</a:t>
            </a:r>
            <a:br>
              <a:rPr lang="en-US" sz="1400" dirty="0" smtClean="0"/>
            </a:br>
            <a:r>
              <a:rPr lang="en-US" sz="1400" dirty="0" smtClean="0"/>
              <a:t>                             </a:t>
            </a:r>
            <a:r>
              <a:rPr lang="en-US" sz="1400" b="0" i="1" dirty="0"/>
              <a:t>Continue to evaluate </a:t>
            </a:r>
            <a:r>
              <a:rPr lang="en-US" sz="1400" b="0" i="1" dirty="0" smtClean="0"/>
              <a:t>the possibility for application in ATLAS HGTD, CTPPS, CMS timing layers, …</a:t>
            </a:r>
          </a:p>
          <a:p>
            <a:pPr lvl="1"/>
            <a:r>
              <a:rPr lang="en-US" sz="1400" dirty="0" smtClean="0">
                <a:solidFill>
                  <a:srgbClr val="FF0000"/>
                </a:solidFill>
              </a:rPr>
              <a:t>HVCMOS</a:t>
            </a:r>
          </a:p>
          <a:p>
            <a:pPr lvl="2"/>
            <a:r>
              <a:rPr lang="en-US" sz="1400" dirty="0" smtClean="0"/>
              <a:t>Continue characterization of existing devices (close collaboration with ATLAS HVCMOS working group)</a:t>
            </a:r>
          </a:p>
          <a:p>
            <a:pPr lvl="2"/>
            <a:r>
              <a:rPr lang="en-US" sz="1400" dirty="0" smtClean="0"/>
              <a:t>End of year: submission of first RD50 devise in an engineering run on AMS 35 process</a:t>
            </a:r>
          </a:p>
          <a:p>
            <a:pPr lvl="1"/>
            <a:endParaRPr lang="en-US" sz="1500" dirty="0"/>
          </a:p>
          <a:p>
            <a:r>
              <a:rPr lang="en-US" sz="1800" dirty="0" smtClean="0"/>
              <a:t>Full detector systems </a:t>
            </a:r>
            <a:r>
              <a:rPr lang="en-US" sz="1200" b="0" i="1" dirty="0" smtClean="0"/>
              <a:t>(Convener</a:t>
            </a:r>
            <a:r>
              <a:rPr lang="en-US" sz="1200" b="0" i="1" dirty="0"/>
              <a:t>: </a:t>
            </a:r>
            <a:r>
              <a:rPr lang="en-US" sz="1200" b="0" i="1" dirty="0" err="1" smtClean="0"/>
              <a:t>G.Kramberger</a:t>
            </a:r>
            <a:r>
              <a:rPr lang="en-US" sz="1200" b="0" i="1" dirty="0" smtClean="0"/>
              <a:t>, Ljubljana University, Slovenia)</a:t>
            </a:r>
            <a:endParaRPr lang="en-US" sz="1200" b="0" i="1" u="sng" dirty="0"/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Further studies of thin (low mass) segmented silicon devices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Study performance of thin and avalanche sensors in the time domain (Fast sensors!)</a:t>
            </a:r>
          </a:p>
          <a:p>
            <a:pPr lvl="1"/>
            <a:r>
              <a:rPr lang="en-US" sz="1600" b="0" dirty="0" smtClean="0"/>
              <a:t>Long term annealing of segmented sensors </a:t>
            </a:r>
            <a:r>
              <a:rPr lang="en-US" sz="1600" b="0" dirty="0"/>
              <a:t>(parameterize temperature scaling)</a:t>
            </a:r>
          </a:p>
          <a:p>
            <a:pPr lvl="1"/>
            <a:r>
              <a:rPr lang="en-US" sz="1600" b="0" dirty="0" smtClean="0"/>
              <a:t>Continue </a:t>
            </a:r>
            <a:r>
              <a:rPr lang="en-US" sz="1600" b="0" dirty="0"/>
              <a:t>study on “mixed” irradiations (segmented detectors)</a:t>
            </a:r>
          </a:p>
          <a:p>
            <a:pPr lvl="1"/>
            <a:r>
              <a:rPr lang="en-US" sz="1600" b="0" dirty="0" smtClean="0"/>
              <a:t>Continue RD50 program on slim edges, edge passivation and active edges</a:t>
            </a:r>
          </a:p>
          <a:p>
            <a:pPr lvl="1"/>
            <a:endParaRPr lang="en-US" sz="1600" dirty="0" smtClean="0"/>
          </a:p>
          <a:p>
            <a:r>
              <a:rPr lang="en-US" dirty="0" smtClean="0"/>
              <a:t>Links with LHC experiments and their upgrade working groups</a:t>
            </a:r>
          </a:p>
          <a:p>
            <a:pPr lvl="1"/>
            <a:r>
              <a:rPr lang="en-US" dirty="0" smtClean="0"/>
              <a:t>Continue collaboration on evaluation of radiation damage in LHC detectors</a:t>
            </a:r>
          </a:p>
          <a:p>
            <a:pPr lvl="1"/>
            <a:r>
              <a:rPr lang="en-US" dirty="0" smtClean="0"/>
              <a:t>Continue common projects with LHC experiments on detector developments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24</a:t>
            </a:fld>
            <a:r>
              <a:rPr lang="en-GB" smtClean="0"/>
              <a:t>-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136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RD50 common projects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509" y="773705"/>
            <a:ext cx="8865985" cy="594966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RD50 common projects</a:t>
            </a:r>
          </a:p>
          <a:p>
            <a:pPr lvl="1"/>
            <a:r>
              <a:rPr lang="en-US" sz="2200" dirty="0" smtClean="0"/>
              <a:t>Part of the RD50 R&amp;D is performed within “RD50 common projects” </a:t>
            </a:r>
          </a:p>
          <a:p>
            <a:pPr lvl="2"/>
            <a:r>
              <a:rPr lang="en-US" sz="2200" dirty="0" smtClean="0"/>
              <a:t>Projects involving several RD50 institutes, one lead institution, evaluated by RD50, co-funded from RD50 fund, well defined time-line and objectives targeting a specific R&amp;D question</a:t>
            </a:r>
          </a:p>
          <a:p>
            <a:pPr lvl="1"/>
            <a:r>
              <a:rPr lang="en-US" sz="2000" dirty="0" smtClean="0"/>
              <a:t>Most recent projects</a:t>
            </a:r>
          </a:p>
          <a:p>
            <a:pPr lvl="2"/>
            <a:r>
              <a:rPr lang="en-US" sz="1700" dirty="0"/>
              <a:t>2014-01 UBM </a:t>
            </a:r>
            <a:r>
              <a:rPr lang="en-US" sz="1700" dirty="0" smtClean="0"/>
              <a:t>for Avalanche </a:t>
            </a:r>
            <a:r>
              <a:rPr lang="en-US" sz="1700" dirty="0"/>
              <a:t>Sensors (Giulio Pellegrini, CNM, Spain)</a:t>
            </a:r>
          </a:p>
          <a:p>
            <a:pPr lvl="2"/>
            <a:r>
              <a:rPr lang="en-US" sz="1700" dirty="0"/>
              <a:t>2014-02  Avalanche PAD sensors (Giulio Pellegrini, CNM, Spain)</a:t>
            </a:r>
          </a:p>
          <a:p>
            <a:pPr lvl="2"/>
            <a:r>
              <a:rPr lang="en-US" sz="1700" dirty="0"/>
              <a:t>2014-03 Sensors with ADVACAM (Anna Macchiolo, MPI, Munich)</a:t>
            </a:r>
          </a:p>
          <a:p>
            <a:pPr lvl="2"/>
            <a:r>
              <a:rPr lang="en-US" sz="1700" dirty="0"/>
              <a:t>2014-04 RD50 common test beam (Marco Bomben, LPHNE, Paris )</a:t>
            </a:r>
          </a:p>
          <a:p>
            <a:pPr lvl="2"/>
            <a:r>
              <a:rPr lang="en-US" sz="1700" dirty="0"/>
              <a:t>2014-05 Investigation of the properties of thin LGAD (Nicolo Cartiglia, Torino, Italy)</a:t>
            </a:r>
          </a:p>
          <a:p>
            <a:pPr lvl="2"/>
            <a:r>
              <a:rPr lang="en-US" sz="1700" dirty="0"/>
              <a:t>2015-02 3D sensors for HL-LHC (Marcos Fernandez Garcia, Santander, Spain)</a:t>
            </a:r>
          </a:p>
          <a:p>
            <a:pPr lvl="2"/>
            <a:r>
              <a:rPr lang="en-US" sz="1700" dirty="0"/>
              <a:t>2015-03 Evaluation of Two Photon Absorption - TPA (Ivan Vila, Santander, Spain)</a:t>
            </a:r>
          </a:p>
          <a:p>
            <a:pPr lvl="2"/>
            <a:r>
              <a:rPr lang="en-US" sz="1700" dirty="0"/>
              <a:t>2015-04 Doping profiling of LGAD and other devices (Hartmut Sadrozinski, SCIPP, USA)</a:t>
            </a:r>
          </a:p>
          <a:p>
            <a:pPr lvl="2"/>
            <a:r>
              <a:rPr lang="en-US" sz="1700" dirty="0"/>
              <a:t>2016-01 </a:t>
            </a:r>
            <a:r>
              <a:rPr lang="en-US" sz="1700" dirty="0" err="1"/>
              <a:t>NitroSil</a:t>
            </a:r>
            <a:r>
              <a:rPr lang="en-US" sz="1700" dirty="0"/>
              <a:t> </a:t>
            </a:r>
            <a:r>
              <a:rPr lang="en-US" sz="1700" dirty="0" smtClean="0"/>
              <a:t>project: Nitrogen doped silicon </a:t>
            </a:r>
            <a:r>
              <a:rPr lang="en-US" sz="1700" dirty="0"/>
              <a:t>(Alexander </a:t>
            </a:r>
            <a:r>
              <a:rPr lang="en-US" sz="1700" dirty="0" err="1"/>
              <a:t>Dierlamm</a:t>
            </a:r>
            <a:r>
              <a:rPr lang="en-US" sz="1700" dirty="0"/>
              <a:t>, Karlsruhe, Germany)</a:t>
            </a:r>
          </a:p>
          <a:p>
            <a:pPr lvl="2"/>
            <a:r>
              <a:rPr lang="en-US" sz="1700" dirty="0"/>
              <a:t>2016-02 Gallium doping (David Flores, CNM, Barcelona)</a:t>
            </a:r>
          </a:p>
          <a:p>
            <a:pPr lvl="1"/>
            <a:r>
              <a:rPr lang="en-US" i="1" dirty="0" smtClean="0"/>
              <a:t>Under discussion</a:t>
            </a:r>
          </a:p>
          <a:p>
            <a:pPr lvl="2"/>
            <a:r>
              <a:rPr lang="en-US" sz="15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Surface damage simulation (Marco Bomben, LPHNE Paris)</a:t>
            </a:r>
          </a:p>
          <a:p>
            <a:pPr lvl="2"/>
            <a:r>
              <a:rPr lang="en-US" sz="15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Carbon enrichment of silicon  (</a:t>
            </a:r>
            <a:r>
              <a:rPr lang="en-US" sz="15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Gregor</a:t>
            </a:r>
            <a:r>
              <a:rPr lang="en-US" sz="15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5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Kramberger</a:t>
            </a:r>
            <a:r>
              <a:rPr lang="en-US" sz="15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Ljubljana)</a:t>
            </a:r>
          </a:p>
          <a:p>
            <a:pPr lvl="2"/>
            <a:r>
              <a:rPr lang="en-US" sz="15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RD50 CMOS submission  (Gianluigi Casse, Liverpool, UK / </a:t>
            </a:r>
            <a:r>
              <a:rPr lang="en-US" sz="15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Vitaliy</a:t>
            </a:r>
            <a:r>
              <a:rPr lang="en-US" sz="15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5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Fadeyev</a:t>
            </a:r>
            <a:r>
              <a:rPr lang="en-US" sz="15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SCIPP, USA)</a:t>
            </a:r>
          </a:p>
          <a:p>
            <a:pPr lvl="2"/>
            <a:r>
              <a:rPr lang="en-US" sz="15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RD50 pion irradiation (Tilman Rohe, PSI, Switzerland)</a:t>
            </a:r>
            <a:endParaRPr lang="en-US" sz="15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25</a:t>
            </a:fld>
            <a:r>
              <a:rPr lang="en-GB" smtClean="0"/>
              <a:t>-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624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1630" y="74613"/>
            <a:ext cx="6573633" cy="641350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RD50 main achievements &amp; links to LHC Experiments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19398"/>
            <a:ext cx="9144000" cy="5804957"/>
          </a:xfrm>
        </p:spPr>
        <p:txBody>
          <a:bodyPr>
            <a:normAutofit fontScale="70000" lnSpcReduction="20000"/>
          </a:bodyPr>
          <a:lstStyle/>
          <a:p>
            <a:pPr>
              <a:buFont typeface="Symbol" pitchFamily="18" charset="2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Some important contributions of RD50 towards the LHC upgrade detectors:</a:t>
            </a:r>
            <a:br>
              <a:rPr lang="en-US" sz="2000" dirty="0" smtClean="0">
                <a:solidFill>
                  <a:schemeClr val="tx1"/>
                </a:solidFill>
              </a:rPr>
            </a:br>
            <a:endParaRPr lang="en-US" sz="1200" dirty="0" smtClean="0">
              <a:solidFill>
                <a:schemeClr val="tx1"/>
              </a:solidFill>
            </a:endParaRPr>
          </a:p>
          <a:p>
            <a:r>
              <a:rPr lang="en-US" sz="2000" u="sng" dirty="0" smtClean="0"/>
              <a:t>p-type silicon </a:t>
            </a:r>
            <a:r>
              <a:rPr lang="en-US" sz="2000" b="0" dirty="0" smtClean="0"/>
              <a:t>(brought forward by RD50 community) is the base line option for the ATLAS and CMS Strip Tracker upgrades</a:t>
            </a:r>
          </a:p>
          <a:p>
            <a:endParaRPr lang="en-US" sz="800" b="0" dirty="0" smtClean="0"/>
          </a:p>
          <a:p>
            <a:r>
              <a:rPr lang="en-US" sz="2100" b="0" dirty="0"/>
              <a:t>n- MCZ </a:t>
            </a:r>
            <a:r>
              <a:rPr lang="en-US" sz="2100" b="0" dirty="0" smtClean="0"/>
              <a:t>and oxygenated Silicon (introduced </a:t>
            </a:r>
            <a:r>
              <a:rPr lang="en-US" sz="2000" b="0" dirty="0" smtClean="0"/>
              <a:t>by RD50 community)  might improve performance in mixed fields due to compensation of neutron and proton damage: MCZ is under investigation in ATLAS, CMS and </a:t>
            </a:r>
            <a:r>
              <a:rPr lang="en-US" sz="2000" b="0" dirty="0" err="1" smtClean="0"/>
              <a:t>LHCb</a:t>
            </a:r>
            <a:endParaRPr lang="en-US" sz="2000" b="0" dirty="0" smtClean="0"/>
          </a:p>
          <a:p>
            <a:endParaRPr lang="en-US" sz="1800" b="0" dirty="0" smtClean="0"/>
          </a:p>
          <a:p>
            <a:r>
              <a:rPr lang="en-US" sz="2000" b="0" dirty="0" smtClean="0"/>
              <a:t>Double column </a:t>
            </a:r>
            <a:r>
              <a:rPr lang="en-US" u="sng" dirty="0"/>
              <a:t>3D detectors </a:t>
            </a:r>
            <a:r>
              <a:rPr lang="en-US" sz="2000" b="0" dirty="0" smtClean="0"/>
              <a:t>developed within RD50 with CNM and FBK. Development was picked up by ATLAS and further developed for ATLAS IBL needs.</a:t>
            </a:r>
            <a:br>
              <a:rPr lang="en-US" sz="2000" b="0" dirty="0" smtClean="0"/>
            </a:br>
            <a:endParaRPr lang="en-US" sz="2000" b="0" dirty="0" smtClean="0"/>
          </a:p>
          <a:p>
            <a:r>
              <a:rPr lang="en-US" sz="2000" b="0" dirty="0" smtClean="0"/>
              <a:t>RD50 results on very highly irradiated </a:t>
            </a:r>
            <a:r>
              <a:rPr lang="en-US" sz="2000" u="sng" dirty="0" smtClean="0"/>
              <a:t>planar segmented sensors</a:t>
            </a:r>
            <a:r>
              <a:rPr lang="en-US" sz="2000" dirty="0" smtClean="0"/>
              <a:t> </a:t>
            </a:r>
            <a:r>
              <a:rPr lang="en-US" sz="2000" b="0" dirty="0" smtClean="0"/>
              <a:t>have shown that these devices are a</a:t>
            </a:r>
            <a:r>
              <a:rPr lang="en-US" sz="2000" dirty="0" smtClean="0"/>
              <a:t> </a:t>
            </a:r>
            <a:r>
              <a:rPr lang="en-US" sz="2000" u="sng" dirty="0" smtClean="0"/>
              <a:t>feasible option for the LHC upgrade</a:t>
            </a:r>
            <a:br>
              <a:rPr lang="en-US" sz="2000" u="sng" dirty="0" smtClean="0"/>
            </a:br>
            <a:endParaRPr lang="en-US" sz="2000" u="sng" dirty="0" smtClean="0"/>
          </a:p>
          <a:p>
            <a:r>
              <a:rPr lang="en-US" u="sng" dirty="0"/>
              <a:t>RD50 data are essential input parameters </a:t>
            </a:r>
            <a:r>
              <a:rPr lang="en-US" b="0" dirty="0"/>
              <a:t>for planning the running scenarios for LHC experiments and their upgrades (evolution of leakage current, CCE, power consumption, noise</a:t>
            </a:r>
            <a:r>
              <a:rPr lang="en-US" b="0" dirty="0" smtClean="0"/>
              <a:t>,….) and sensor design (TCAD parameters).</a:t>
            </a:r>
            <a:endParaRPr lang="en-US" b="0" dirty="0"/>
          </a:p>
          <a:p>
            <a:endParaRPr lang="en-US" sz="2000" u="sng" dirty="0" smtClean="0"/>
          </a:p>
          <a:p>
            <a:r>
              <a:rPr lang="en-US" sz="2000" dirty="0" smtClean="0"/>
              <a:t> </a:t>
            </a:r>
            <a:r>
              <a:rPr lang="en-US" sz="2000" u="sng" dirty="0" smtClean="0"/>
              <a:t>Charge multiplication</a:t>
            </a:r>
            <a:r>
              <a:rPr lang="en-US" sz="2000" dirty="0" smtClean="0"/>
              <a:t> </a:t>
            </a:r>
            <a:r>
              <a:rPr lang="en-US" sz="2000" b="0" dirty="0" smtClean="0"/>
              <a:t>effect observed for heavily irradiated sensors (diodes, 3D, pixels and strips).  Dedicated R&amp;D launched in RD50 to understand underlying multiplication mechanisms, simulate them and optimize the CCE performances. Evaluating possibility to produce fast segmented sensors?</a:t>
            </a:r>
          </a:p>
          <a:p>
            <a:endParaRPr lang="en-US" sz="2000" b="0" dirty="0" smtClean="0"/>
          </a:p>
          <a:p>
            <a:r>
              <a:rPr lang="en-US" u="sng" dirty="0"/>
              <a:t>New characterization techniques </a:t>
            </a:r>
            <a:r>
              <a:rPr lang="en-US" b="0" dirty="0" smtClean="0"/>
              <a:t>for the community: Edge-TCT, </a:t>
            </a:r>
            <a:r>
              <a:rPr lang="en-US" b="0" dirty="0" err="1" smtClean="0"/>
              <a:t>Alivaba</a:t>
            </a:r>
            <a:r>
              <a:rPr lang="en-US" b="0" dirty="0" smtClean="0"/>
              <a:t> readout, TPA-TCT, … part of them now available through spin-off companies.</a:t>
            </a:r>
            <a:endParaRPr lang="en-US" sz="2000" b="0" dirty="0" smtClean="0"/>
          </a:p>
          <a:p>
            <a:endParaRPr lang="en-US" sz="2000" b="0" dirty="0" smtClean="0"/>
          </a:p>
          <a:p>
            <a:r>
              <a:rPr lang="en-US" sz="2000" dirty="0" smtClean="0"/>
              <a:t>Close links to the LHC Experiments:</a:t>
            </a:r>
          </a:p>
          <a:p>
            <a:pPr lvl="1"/>
            <a:r>
              <a:rPr lang="en-US" sz="1600" dirty="0" smtClean="0"/>
              <a:t>Many RD50 groups are involved  in ATLAS, CMS and </a:t>
            </a:r>
            <a:r>
              <a:rPr lang="en-US" sz="1600" dirty="0" err="1" smtClean="0"/>
              <a:t>LHCb</a:t>
            </a:r>
            <a:r>
              <a:rPr lang="en-US" sz="1600" dirty="0" smtClean="0"/>
              <a:t> upgrade activities (natural close contact).</a:t>
            </a:r>
          </a:p>
          <a:p>
            <a:pPr lvl="1"/>
            <a:r>
              <a:rPr lang="en-US" sz="1600" dirty="0" smtClean="0"/>
              <a:t>Common projects with Experiments: </a:t>
            </a:r>
            <a:br>
              <a:rPr lang="en-US" sz="1600" dirty="0" smtClean="0"/>
            </a:br>
            <a:r>
              <a:rPr lang="en-US" sz="1600" dirty="0" smtClean="0"/>
              <a:t>Irradiation campaigns, test beams, wafer procurement and common sensor projects.</a:t>
            </a:r>
          </a:p>
          <a:p>
            <a:pPr lvl="1"/>
            <a:r>
              <a:rPr lang="en-US" sz="1600" dirty="0" smtClean="0"/>
              <a:t>Close collaboration with LHC Experiments on radiation damage issues of present detectors.</a:t>
            </a:r>
            <a:endParaRPr lang="en-US" sz="1800" dirty="0" smtClean="0"/>
          </a:p>
          <a:p>
            <a:pPr lvl="1"/>
            <a:endParaRPr lang="en-US" sz="16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26</a:t>
            </a:fld>
            <a:r>
              <a:rPr lang="en-GB" smtClean="0"/>
              <a:t>-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08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56565" y="1088740"/>
            <a:ext cx="8161675" cy="2783740"/>
          </a:xfrm>
        </p:spPr>
        <p:txBody>
          <a:bodyPr/>
          <a:lstStyle/>
          <a:p>
            <a:r>
              <a:rPr lang="en-US" altLang="en-US" dirty="0" smtClean="0"/>
              <a:t>Device Characterization</a:t>
            </a:r>
            <a:endParaRPr lang="en-US" alt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 smtClean="0"/>
              <a:t>G.Casse and M.Moll, RD50 Status Report, May 2016</a:t>
            </a:r>
            <a:endParaRPr lang="en-US" alt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smtClean="0"/>
              <a:t>-</a:t>
            </a:r>
            <a:fld id="{7B862179-C607-4539-B9ED-58A3DCA06187}" type="slidenum">
              <a:rPr lang="en-US" altLang="en-US" smtClean="0"/>
              <a:pPr/>
              <a:t>27</a:t>
            </a:fld>
            <a:r>
              <a:rPr lang="en-US" altLang="en-US" smtClean="0"/>
              <a:t>-</a:t>
            </a:r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69083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291091" y="805354"/>
            <a:ext cx="2852909" cy="2983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TPA – Two Photon Absorption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28</a:t>
            </a:fld>
            <a:r>
              <a:rPr lang="en-GB" smtClean="0"/>
              <a:t>-</a:t>
            </a: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441" y="1140175"/>
            <a:ext cx="2343885" cy="25212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91091" y="773705"/>
            <a:ext cx="278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Photon absorption:</a:t>
            </a:r>
            <a:endParaRPr lang="en-GB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29839"/>
            <a:ext cx="4404897" cy="473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1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0.44323 -0.252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53" y="-126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291091" y="805354"/>
            <a:ext cx="2852909" cy="2983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TPA – Two Photon Absorption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3015335"/>
          </a:xfrm>
        </p:spPr>
        <p:txBody>
          <a:bodyPr>
            <a:normAutofit/>
          </a:bodyPr>
          <a:lstStyle/>
          <a:p>
            <a:r>
              <a:rPr lang="en-US" dirty="0" smtClean="0"/>
              <a:t>Investigation on a new technique </a:t>
            </a:r>
            <a:br>
              <a:rPr lang="en-US" dirty="0" smtClean="0"/>
            </a:br>
            <a:r>
              <a:rPr lang="en-US" dirty="0" smtClean="0"/>
              <a:t>for sensor characterization (TPA – TCT)</a:t>
            </a:r>
          </a:p>
          <a:p>
            <a:pPr lvl="1"/>
            <a:r>
              <a:rPr lang="en-US" dirty="0" smtClean="0"/>
              <a:t>Deposition of charge at specific position in detector</a:t>
            </a:r>
          </a:p>
          <a:p>
            <a:pPr lvl="1"/>
            <a:r>
              <a:rPr lang="en-US" dirty="0" smtClean="0"/>
              <a:t>Laser: </a:t>
            </a:r>
            <a:r>
              <a:rPr lang="en-GB" dirty="0">
                <a:latin typeface="Symbol" panose="05050102010706020507" pitchFamily="18" charset="2"/>
              </a:rPr>
              <a:t>l</a:t>
            </a:r>
            <a:r>
              <a:rPr lang="en-GB" dirty="0"/>
              <a:t> </a:t>
            </a:r>
            <a:r>
              <a:rPr lang="en-GB" dirty="0">
                <a:sym typeface="Symbol"/>
              </a:rPr>
              <a:t> 1300 nm; </a:t>
            </a:r>
            <a:r>
              <a:rPr lang="en-GB" dirty="0"/>
              <a:t>P </a:t>
            </a:r>
            <a:r>
              <a:rPr lang="en-GB" dirty="0">
                <a:sym typeface="Symbol"/>
              </a:rPr>
              <a:t> 50-100 </a:t>
            </a:r>
            <a:r>
              <a:rPr lang="en-GB" dirty="0" err="1" smtClean="0">
                <a:sym typeface="Symbol"/>
              </a:rPr>
              <a:t>pJ</a:t>
            </a:r>
            <a:r>
              <a:rPr lang="en-GB" dirty="0" smtClean="0">
                <a:sym typeface="Symbol"/>
              </a:rPr>
              <a:t>; </a:t>
            </a:r>
            <a:r>
              <a:rPr lang="en-GB" dirty="0">
                <a:latin typeface="Symbol" panose="05050102010706020507" pitchFamily="18" charset="2"/>
                <a:sym typeface="Symbol"/>
              </a:rPr>
              <a:t>D</a:t>
            </a:r>
            <a:r>
              <a:rPr lang="en-GB" dirty="0">
                <a:sym typeface="Symbol"/>
              </a:rPr>
              <a:t>T  240 </a:t>
            </a:r>
            <a:r>
              <a:rPr lang="en-GB" dirty="0" smtClean="0">
                <a:sym typeface="Symbol"/>
              </a:rPr>
              <a:t>fs</a:t>
            </a:r>
          </a:p>
          <a:p>
            <a:pPr lvl="1"/>
            <a:r>
              <a:rPr lang="en-US" dirty="0" smtClean="0"/>
              <a:t>Proof of principle presented last LHCC</a:t>
            </a:r>
          </a:p>
          <a:p>
            <a:pPr lvl="1"/>
            <a:r>
              <a:rPr lang="en-US" dirty="0" smtClean="0"/>
              <a:t>Example of application: </a:t>
            </a:r>
          </a:p>
          <a:p>
            <a:pPr lvl="2"/>
            <a:r>
              <a:rPr lang="en-US" dirty="0" smtClean="0"/>
              <a:t>HVCMOS sensors (AMS 180nm), 10 </a:t>
            </a:r>
            <a:r>
              <a:rPr lang="en-US" dirty="0" err="1" smtClean="0"/>
              <a:t>ohmcm</a:t>
            </a:r>
            <a:endParaRPr lang="en-US" dirty="0" smtClean="0"/>
          </a:p>
          <a:p>
            <a:pPr lvl="2"/>
            <a:r>
              <a:rPr lang="en-GB" b="0" dirty="0"/>
              <a:t>100</a:t>
            </a:r>
            <a:r>
              <a:rPr lang="en-GB" b="0" dirty="0">
                <a:latin typeface="Symbol" panose="05050102010706020507" pitchFamily="18" charset="2"/>
              </a:rPr>
              <a:t>m</a:t>
            </a:r>
            <a:r>
              <a:rPr lang="en-GB" b="0" dirty="0"/>
              <a:t>m x 100 </a:t>
            </a:r>
            <a:r>
              <a:rPr lang="en-GB" b="0" dirty="0">
                <a:latin typeface="Symbol" panose="05050102010706020507" pitchFamily="18" charset="2"/>
              </a:rPr>
              <a:t>m</a:t>
            </a:r>
            <a:r>
              <a:rPr lang="en-GB" b="0" dirty="0"/>
              <a:t>m passive </a:t>
            </a:r>
            <a:r>
              <a:rPr lang="en-GB" b="0" dirty="0" smtClean="0"/>
              <a:t>pixel, measured at </a:t>
            </a:r>
            <a:r>
              <a:rPr lang="en-GB" dirty="0" smtClean="0"/>
              <a:t>80V, 20</a:t>
            </a:r>
            <a:r>
              <a:rPr lang="en-GB" dirty="0" smtClean="0">
                <a:sym typeface="Symbol" panose="05050102010706020507" pitchFamily="18" charset="2"/>
              </a:rPr>
              <a:t></a:t>
            </a:r>
            <a:r>
              <a:rPr lang="en-GB" dirty="0" smtClean="0"/>
              <a:t>C</a:t>
            </a:r>
            <a:endParaRPr lang="en-GB" b="0" dirty="0" smtClean="0"/>
          </a:p>
          <a:p>
            <a:pPr lvl="2"/>
            <a:endParaRPr lang="en-GB" dirty="0"/>
          </a:p>
          <a:p>
            <a:pPr lvl="2"/>
            <a:endParaRPr lang="en-GB" b="0" dirty="0" smtClean="0"/>
          </a:p>
          <a:p>
            <a:pPr lvl="2"/>
            <a:endParaRPr lang="en-GB" dirty="0"/>
          </a:p>
          <a:p>
            <a:pPr lvl="2"/>
            <a:endParaRPr lang="en-GB" b="0" dirty="0" smtClean="0"/>
          </a:p>
          <a:p>
            <a:pPr lvl="2"/>
            <a:endParaRPr lang="en-GB" dirty="0"/>
          </a:p>
          <a:p>
            <a:pPr lvl="2"/>
            <a:endParaRPr lang="en-GB" b="0" dirty="0" smtClean="0"/>
          </a:p>
          <a:p>
            <a:pPr lvl="2"/>
            <a:endParaRPr lang="en-GB" b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29</a:t>
            </a:fld>
            <a:r>
              <a:rPr lang="en-GB" smtClean="0"/>
              <a:t>-</a:t>
            </a: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441" y="1140175"/>
            <a:ext cx="2343885" cy="25212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91091" y="773705"/>
            <a:ext cx="278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Photon absorption: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-2444905" y="3650151"/>
            <a:ext cx="5039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[</a:t>
            </a:r>
            <a:r>
              <a:rPr lang="en-GB" sz="1200" dirty="0" err="1" smtClean="0"/>
              <a:t>M.Fernandez</a:t>
            </a:r>
            <a:r>
              <a:rPr lang="en-GB" sz="1200" dirty="0" smtClean="0"/>
              <a:t>-Garcia et al, VCI 2016, Feb.2016</a:t>
            </a:r>
            <a:r>
              <a:rPr lang="en-US" sz="1200" dirty="0" smtClean="0"/>
              <a:t>] </a:t>
            </a:r>
            <a:endParaRPr lang="en-GB" sz="12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306369" y="3924055"/>
            <a:ext cx="9148400" cy="2838587"/>
            <a:chOff x="306369" y="3924055"/>
            <a:chExt cx="9148400" cy="2838587"/>
          </a:xfrm>
        </p:grpSpPr>
        <p:pic>
          <p:nvPicPr>
            <p:cNvPr id="29" name="Picture 28" descr="C:\00-cernbox\160331-DT-annual report\3Plots_0.png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2069"/>
            <a:stretch/>
          </p:blipFill>
          <p:spPr bwMode="auto">
            <a:xfrm>
              <a:off x="306369" y="3924055"/>
              <a:ext cx="8820157" cy="190792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09814" y="5976463"/>
              <a:ext cx="2586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/>
              <a:r>
                <a:rPr lang="en-US" i="1" dirty="0" smtClean="0"/>
                <a:t>Sketch </a:t>
              </a:r>
              <a:r>
                <a:rPr lang="en-US" i="1" dirty="0"/>
                <a:t>of </a:t>
              </a:r>
              <a:r>
                <a:rPr lang="en-US" i="1" dirty="0" smtClean="0"/>
                <a:t>HVCMOS sensor</a:t>
              </a:r>
              <a:endParaRPr lang="en-GB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07701" y="5831976"/>
              <a:ext cx="34653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 algn="ctr"/>
              <a:r>
                <a:rPr lang="en-US" i="1" dirty="0" smtClean="0"/>
                <a:t>Map </a:t>
              </a:r>
              <a:r>
                <a:rPr lang="en-US" i="1" dirty="0"/>
                <a:t>of </a:t>
              </a:r>
              <a:r>
                <a:rPr lang="en-US" i="1" dirty="0" smtClean="0"/>
                <a:t>charge </a:t>
              </a:r>
              <a:br>
                <a:rPr lang="en-US" i="1" dirty="0" smtClean="0"/>
              </a:br>
              <a:r>
                <a:rPr lang="en-US" i="1" dirty="0" smtClean="0"/>
                <a:t>collected </a:t>
              </a:r>
              <a:r>
                <a:rPr lang="en-US" i="1" dirty="0"/>
                <a:t>within </a:t>
              </a:r>
              <a:r>
                <a:rPr lang="en-US" i="1" dirty="0" smtClean="0"/>
                <a:t>10ns</a:t>
              </a:r>
              <a:endParaRPr lang="en-GB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899374" y="5839312"/>
              <a:ext cx="35553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 algn="ctr"/>
              <a:r>
                <a:rPr lang="en-US" i="1" dirty="0" smtClean="0"/>
                <a:t>Map </a:t>
              </a:r>
              <a:r>
                <a:rPr lang="en-US" i="1" dirty="0"/>
                <a:t>of collection time </a:t>
              </a:r>
              <a:r>
                <a:rPr lang="en-US" i="1" dirty="0" smtClean="0"/>
                <a:t/>
              </a:r>
              <a:br>
                <a:rPr lang="en-US" i="1" dirty="0" smtClean="0"/>
              </a:br>
              <a:r>
                <a:rPr lang="en-US" i="1" dirty="0" smtClean="0"/>
                <a:t>needed </a:t>
              </a:r>
              <a:r>
                <a:rPr lang="en-US" i="1" dirty="0"/>
                <a:t>to get 98% of </a:t>
              </a:r>
              <a:r>
                <a:rPr lang="en-US" i="1" dirty="0" smtClean="0"/>
                <a:t>charge</a:t>
              </a:r>
              <a:endParaRPr lang="en-GB" dirty="0"/>
            </a:p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5509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RD50 Collaboration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279549"/>
          </a:xfrm>
        </p:spPr>
        <p:txBody>
          <a:bodyPr>
            <a:normAutofit/>
          </a:bodyPr>
          <a:lstStyle/>
          <a:p>
            <a:r>
              <a:rPr lang="en-US" dirty="0" smtClean="0"/>
              <a:t>RD50:  50</a:t>
            </a:r>
            <a:r>
              <a:rPr lang="en-US" i="1" dirty="0" smtClean="0"/>
              <a:t> institutes and 282 members</a:t>
            </a:r>
          </a:p>
          <a:p>
            <a:pPr lvl="2"/>
            <a:endParaRPr lang="en-US" dirty="0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34471" y="1316690"/>
            <a:ext cx="5791200" cy="2616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tx1"/>
                </a:solidFill>
              </a:rPr>
              <a:t>42  </a:t>
            </a:r>
            <a:r>
              <a:rPr lang="en-US" sz="2000" b="1" dirty="0">
                <a:solidFill>
                  <a:schemeClr val="tx1"/>
                </a:solidFill>
              </a:rPr>
              <a:t>European and Asian institutes</a:t>
            </a:r>
            <a:r>
              <a:rPr lang="en-US" sz="2000" b="1" dirty="0">
                <a:solidFill>
                  <a:srgbClr val="00CC00"/>
                </a:solidFill>
              </a:rPr>
              <a:t>  </a:t>
            </a:r>
            <a:r>
              <a:rPr lang="en-US" sz="2000" dirty="0">
                <a:solidFill>
                  <a:srgbClr val="00CC00"/>
                </a:solidFill>
              </a:rPr>
              <a:t/>
            </a:r>
            <a:br>
              <a:rPr lang="en-US" sz="2000" dirty="0">
                <a:solidFill>
                  <a:srgbClr val="00CC00"/>
                </a:solidFill>
              </a:rPr>
            </a:br>
            <a:r>
              <a:rPr lang="en-US" sz="1600" dirty="0">
                <a:solidFill>
                  <a:srgbClr val="0000FF"/>
                </a:solidFill>
              </a:rPr>
              <a:t>Belarus</a:t>
            </a:r>
            <a:r>
              <a:rPr lang="en-US" sz="1600" b="0" dirty="0">
                <a:solidFill>
                  <a:schemeClr val="tx1"/>
                </a:solidFill>
              </a:rPr>
              <a:t> (Minsk), </a:t>
            </a:r>
            <a:r>
              <a:rPr lang="en-US" sz="1600" dirty="0">
                <a:solidFill>
                  <a:srgbClr val="0000FF"/>
                </a:solidFill>
              </a:rPr>
              <a:t>Belgium</a:t>
            </a:r>
            <a:r>
              <a:rPr lang="en-US" sz="1600" b="0" dirty="0">
                <a:solidFill>
                  <a:schemeClr val="tx1"/>
                </a:solidFill>
              </a:rPr>
              <a:t> (Louvain), </a:t>
            </a:r>
            <a:r>
              <a:rPr lang="en-US" sz="1600" dirty="0">
                <a:solidFill>
                  <a:srgbClr val="0000FF"/>
                </a:solidFill>
              </a:rPr>
              <a:t>Czech Republic </a:t>
            </a:r>
            <a:r>
              <a:rPr lang="en-US" sz="1600" b="0" dirty="0">
                <a:solidFill>
                  <a:schemeClr val="tx1"/>
                </a:solidFill>
              </a:rPr>
              <a:t>(Prague (3x)), </a:t>
            </a:r>
            <a:r>
              <a:rPr lang="en-US" sz="1600" dirty="0">
                <a:solidFill>
                  <a:srgbClr val="0000FF"/>
                </a:solidFill>
              </a:rPr>
              <a:t>Finland</a:t>
            </a:r>
            <a:r>
              <a:rPr lang="en-US" sz="1600" b="0" dirty="0">
                <a:solidFill>
                  <a:schemeClr val="tx1"/>
                </a:solidFill>
              </a:rPr>
              <a:t> (Helsinki, </a:t>
            </a:r>
            <a:r>
              <a:rPr lang="it-IT" altLang="ja-JP" sz="1600" b="0" dirty="0">
                <a:ea typeface="ＭＳ Ｐゴシック" charset="-128"/>
              </a:rPr>
              <a:t>Lappeenranta </a:t>
            </a:r>
            <a:r>
              <a:rPr lang="en-US" sz="1600" b="0" dirty="0">
                <a:solidFill>
                  <a:schemeClr val="tx1"/>
                </a:solidFill>
              </a:rPr>
              <a:t>), </a:t>
            </a:r>
            <a:r>
              <a:rPr lang="en-US" sz="1600" dirty="0">
                <a:solidFill>
                  <a:srgbClr val="0000FF"/>
                </a:solidFill>
              </a:rPr>
              <a:t>France</a:t>
            </a:r>
            <a:r>
              <a:rPr lang="en-US" sz="1600" b="0" dirty="0" smtClean="0">
                <a:solidFill>
                  <a:schemeClr val="tx1"/>
                </a:solidFill>
              </a:rPr>
              <a:t> (Paris, </a:t>
            </a:r>
            <a:r>
              <a:rPr lang="en-US" sz="1600" b="0" dirty="0" err="1" smtClean="0">
                <a:solidFill>
                  <a:schemeClr val="tx1"/>
                </a:solidFill>
              </a:rPr>
              <a:t>Orsay</a:t>
            </a:r>
            <a:r>
              <a:rPr lang="en-US" sz="1600" b="0" dirty="0" smtClean="0">
                <a:solidFill>
                  <a:schemeClr val="tx1"/>
                </a:solidFill>
              </a:rPr>
              <a:t>), </a:t>
            </a:r>
            <a:br>
              <a:rPr lang="en-US" sz="1600" b="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rgbClr val="0000FF"/>
                </a:solidFill>
              </a:rPr>
              <a:t>Germany</a:t>
            </a:r>
            <a:r>
              <a:rPr lang="en-US" sz="1600" b="0" dirty="0" smtClean="0">
                <a:solidFill>
                  <a:schemeClr val="tx1"/>
                </a:solidFill>
              </a:rPr>
              <a:t> </a:t>
            </a:r>
            <a:r>
              <a:rPr lang="en-US" sz="1600" b="0" dirty="0">
                <a:solidFill>
                  <a:schemeClr val="tx1"/>
                </a:solidFill>
              </a:rPr>
              <a:t>(Dortmund, Erfurt, Freiburg, </a:t>
            </a:r>
            <a:r>
              <a:rPr lang="en-US" sz="1600" b="0" dirty="0" smtClean="0">
                <a:solidFill>
                  <a:schemeClr val="tx1"/>
                </a:solidFill>
              </a:rPr>
              <a:t>Hamburg (2x), </a:t>
            </a:r>
            <a:r>
              <a:rPr lang="en-US" sz="1600" b="0" dirty="0">
                <a:solidFill>
                  <a:schemeClr val="tx1"/>
                </a:solidFill>
              </a:rPr>
              <a:t>Karlsruhe, </a:t>
            </a:r>
            <a:r>
              <a:rPr lang="en-US" sz="1600" b="0" dirty="0" smtClean="0">
                <a:solidFill>
                  <a:schemeClr val="tx1"/>
                </a:solidFill>
              </a:rPr>
              <a:t>Munich(2x)), </a:t>
            </a:r>
            <a:r>
              <a:rPr lang="en-US" sz="1600" dirty="0">
                <a:solidFill>
                  <a:srgbClr val="0000FF"/>
                </a:solidFill>
              </a:rPr>
              <a:t>Italy</a:t>
            </a:r>
            <a:r>
              <a:rPr lang="en-US" sz="1600" b="0" dirty="0">
                <a:solidFill>
                  <a:schemeClr val="tx1"/>
                </a:solidFill>
              </a:rPr>
              <a:t> (Bari, Florence, </a:t>
            </a:r>
            <a:r>
              <a:rPr lang="en-US" sz="1600" b="0" dirty="0" smtClean="0">
                <a:solidFill>
                  <a:schemeClr val="tx1"/>
                </a:solidFill>
              </a:rPr>
              <a:t>Perugia</a:t>
            </a:r>
            <a:r>
              <a:rPr lang="en-US" sz="1600" b="0" dirty="0">
                <a:solidFill>
                  <a:schemeClr val="tx1"/>
                </a:solidFill>
              </a:rPr>
              <a:t>, Pisa, </a:t>
            </a:r>
            <a:r>
              <a:rPr lang="en-US" sz="1600" b="0" dirty="0" smtClean="0">
                <a:solidFill>
                  <a:schemeClr val="tx1"/>
                </a:solidFill>
              </a:rPr>
              <a:t>Torino), </a:t>
            </a:r>
            <a:r>
              <a:rPr lang="en-US" sz="1600" dirty="0">
                <a:solidFill>
                  <a:srgbClr val="0000FF"/>
                </a:solidFill>
              </a:rPr>
              <a:t>Lithuania</a:t>
            </a:r>
            <a:r>
              <a:rPr lang="en-US" sz="1600" b="0" dirty="0">
                <a:solidFill>
                  <a:schemeClr val="tx1"/>
                </a:solidFill>
              </a:rPr>
              <a:t> (Vilnius), </a:t>
            </a:r>
            <a:r>
              <a:rPr lang="en-US" sz="1600" dirty="0">
                <a:solidFill>
                  <a:srgbClr val="0000FF"/>
                </a:solidFill>
              </a:rPr>
              <a:t>Netherlands</a:t>
            </a:r>
            <a:r>
              <a:rPr lang="en-US" sz="1600" dirty="0">
                <a:solidFill>
                  <a:srgbClr val="009900"/>
                </a:solidFill>
              </a:rPr>
              <a:t> </a:t>
            </a:r>
            <a:r>
              <a:rPr lang="en-US" sz="1600" b="0" dirty="0">
                <a:solidFill>
                  <a:schemeClr val="tx1"/>
                </a:solidFill>
              </a:rPr>
              <a:t>(NIKHEF), </a:t>
            </a:r>
            <a:r>
              <a:rPr lang="en-US" sz="1600" dirty="0" smtClean="0">
                <a:solidFill>
                  <a:srgbClr val="0000FF"/>
                </a:solidFill>
              </a:rPr>
              <a:t>Poland</a:t>
            </a:r>
            <a:r>
              <a:rPr lang="en-US" sz="1600" b="0" dirty="0" smtClean="0">
                <a:solidFill>
                  <a:schemeClr val="tx1"/>
                </a:solidFill>
              </a:rPr>
              <a:t> (</a:t>
            </a:r>
            <a:r>
              <a:rPr lang="en-US" sz="1600" dirty="0"/>
              <a:t>Krakow, </a:t>
            </a:r>
            <a:r>
              <a:rPr lang="en-US" sz="1600" b="0" dirty="0" smtClean="0">
                <a:solidFill>
                  <a:schemeClr val="tx1"/>
                </a:solidFill>
              </a:rPr>
              <a:t>Warsaw(2x</a:t>
            </a:r>
            <a:r>
              <a:rPr lang="en-US" sz="1600" b="0" dirty="0">
                <a:solidFill>
                  <a:schemeClr val="tx1"/>
                </a:solidFill>
              </a:rPr>
              <a:t>)), </a:t>
            </a:r>
            <a:r>
              <a:rPr lang="en-US" sz="1600" dirty="0">
                <a:solidFill>
                  <a:srgbClr val="0000FF"/>
                </a:solidFill>
              </a:rPr>
              <a:t>Romania </a:t>
            </a:r>
            <a:r>
              <a:rPr lang="en-US" sz="1600" b="0" dirty="0">
                <a:solidFill>
                  <a:schemeClr val="tx1"/>
                </a:solidFill>
              </a:rPr>
              <a:t>(Bucharest (2x)),</a:t>
            </a:r>
            <a:r>
              <a:rPr lang="en-US" sz="1600" dirty="0">
                <a:solidFill>
                  <a:srgbClr val="00CC00"/>
                </a:solidFill>
              </a:rPr>
              <a:t> </a:t>
            </a:r>
            <a:r>
              <a:rPr lang="en-US" sz="1600" dirty="0">
                <a:solidFill>
                  <a:srgbClr val="0000FF"/>
                </a:solidFill>
              </a:rPr>
              <a:t>Russia </a:t>
            </a:r>
            <a:r>
              <a:rPr lang="en-US" sz="1600" b="0" dirty="0">
                <a:solidFill>
                  <a:schemeClr val="tx1"/>
                </a:solidFill>
              </a:rPr>
              <a:t>(Moscow, </a:t>
            </a:r>
            <a:r>
              <a:rPr lang="en-US" sz="1600" b="0" dirty="0" err="1">
                <a:solidFill>
                  <a:schemeClr val="tx1"/>
                </a:solidFill>
              </a:rPr>
              <a:t>St.Petersburg</a:t>
            </a:r>
            <a:r>
              <a:rPr lang="en-US" sz="1600" b="0" dirty="0">
                <a:solidFill>
                  <a:schemeClr val="tx1"/>
                </a:solidFill>
              </a:rPr>
              <a:t>),</a:t>
            </a:r>
            <a:r>
              <a:rPr lang="en-US" sz="1600" dirty="0">
                <a:solidFill>
                  <a:srgbClr val="009900"/>
                </a:solidFill>
              </a:rPr>
              <a:t> </a:t>
            </a:r>
            <a:r>
              <a:rPr lang="en-US" sz="1600" dirty="0">
                <a:solidFill>
                  <a:srgbClr val="0000FF"/>
                </a:solidFill>
              </a:rPr>
              <a:t>Slovenia</a:t>
            </a:r>
            <a:r>
              <a:rPr lang="en-US" sz="1600" dirty="0">
                <a:solidFill>
                  <a:srgbClr val="009900"/>
                </a:solidFill>
              </a:rPr>
              <a:t> </a:t>
            </a:r>
            <a:r>
              <a:rPr lang="en-US" sz="1600" b="0" dirty="0">
                <a:solidFill>
                  <a:schemeClr val="tx1"/>
                </a:solidFill>
              </a:rPr>
              <a:t>(Ljubljana), </a:t>
            </a:r>
            <a:r>
              <a:rPr lang="en-US" sz="1600" dirty="0">
                <a:solidFill>
                  <a:srgbClr val="0000FF"/>
                </a:solidFill>
              </a:rPr>
              <a:t>Spain</a:t>
            </a:r>
            <a:r>
              <a:rPr lang="en-US" sz="1600" b="0" dirty="0">
                <a:solidFill>
                  <a:schemeClr val="tx1"/>
                </a:solidFill>
              </a:rPr>
              <a:t> (</a:t>
            </a:r>
            <a:r>
              <a:rPr lang="en-US" sz="1600" b="0" dirty="0" smtClean="0">
                <a:solidFill>
                  <a:schemeClr val="tx1"/>
                </a:solidFill>
              </a:rPr>
              <a:t>Barcelona(2x), Santander, Valencia</a:t>
            </a:r>
            <a:r>
              <a:rPr lang="en-US" sz="1600" b="0" dirty="0">
                <a:solidFill>
                  <a:schemeClr val="tx1"/>
                </a:solidFill>
              </a:rPr>
              <a:t>), </a:t>
            </a:r>
            <a:r>
              <a:rPr lang="en-US" sz="1600" dirty="0">
                <a:solidFill>
                  <a:srgbClr val="0000FF"/>
                </a:solidFill>
              </a:rPr>
              <a:t>Switzerland</a:t>
            </a:r>
            <a:r>
              <a:rPr lang="en-US" sz="1600" b="0" dirty="0">
                <a:solidFill>
                  <a:schemeClr val="tx1"/>
                </a:solidFill>
              </a:rPr>
              <a:t> (CERN, PSI), </a:t>
            </a:r>
            <a:r>
              <a:rPr lang="en-US" sz="1600" dirty="0" smtClean="0">
                <a:solidFill>
                  <a:srgbClr val="0000FF"/>
                </a:solidFill>
              </a:rPr>
              <a:t>United </a:t>
            </a:r>
            <a:r>
              <a:rPr lang="en-US" sz="1600" dirty="0">
                <a:solidFill>
                  <a:srgbClr val="0000FF"/>
                </a:solidFill>
              </a:rPr>
              <a:t>Kingdom </a:t>
            </a:r>
            <a:r>
              <a:rPr lang="en-US" sz="1600" b="0" dirty="0" smtClean="0"/>
              <a:t>(Birmingham, Glasgow</a:t>
            </a:r>
            <a:r>
              <a:rPr lang="en-US" sz="1600" b="0" dirty="0"/>
              <a:t>, </a:t>
            </a:r>
            <a:r>
              <a:rPr lang="en-US" sz="1600" b="0" dirty="0" smtClean="0"/>
              <a:t/>
            </a:r>
            <a:br>
              <a:rPr lang="en-US" sz="1600" b="0" dirty="0" smtClean="0"/>
            </a:br>
            <a:r>
              <a:rPr lang="en-US" sz="1600" b="0" dirty="0" smtClean="0">
                <a:solidFill>
                  <a:srgbClr val="FF0000"/>
                </a:solidFill>
              </a:rPr>
              <a:t>Lancaster (new)</a:t>
            </a:r>
            <a:r>
              <a:rPr lang="en-US" sz="1600" b="0" dirty="0" smtClean="0"/>
              <a:t>, Liverpool</a:t>
            </a:r>
            <a:r>
              <a:rPr lang="en-US" sz="1600" b="0" dirty="0"/>
              <a:t>)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4439037" y="3699032"/>
            <a:ext cx="489473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000" b="1" dirty="0" smtClean="0"/>
              <a:t>6 </a:t>
            </a:r>
            <a:r>
              <a:rPr lang="en-US" sz="2000" b="1" dirty="0"/>
              <a:t>North-American institutes</a:t>
            </a:r>
            <a:r>
              <a:rPr lang="en-US" sz="1800" b="0" dirty="0">
                <a:solidFill>
                  <a:schemeClr val="tx1"/>
                </a:solidFill>
              </a:rPr>
              <a:t/>
            </a:r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rgbClr val="0000FF"/>
                </a:solidFill>
              </a:rPr>
              <a:t>Canada</a:t>
            </a:r>
            <a:r>
              <a:rPr lang="en-US" sz="1600" b="0" dirty="0">
                <a:solidFill>
                  <a:schemeClr val="tx1"/>
                </a:solidFill>
              </a:rPr>
              <a:t> (Montreal), </a:t>
            </a:r>
            <a:r>
              <a:rPr lang="en-US" sz="1600" dirty="0">
                <a:solidFill>
                  <a:srgbClr val="0000FF"/>
                </a:solidFill>
              </a:rPr>
              <a:t>USA </a:t>
            </a:r>
            <a:r>
              <a:rPr lang="en-US" sz="1600" b="0" dirty="0">
                <a:solidFill>
                  <a:schemeClr val="tx1"/>
                </a:solidFill>
              </a:rPr>
              <a:t>(BNL, </a:t>
            </a:r>
            <a:r>
              <a:rPr lang="en-US" sz="1600" b="0" dirty="0" err="1">
                <a:solidFill>
                  <a:schemeClr val="tx1"/>
                </a:solidFill>
              </a:rPr>
              <a:t>Fermilab</a:t>
            </a:r>
            <a:r>
              <a:rPr lang="en-US" sz="1600" b="0" dirty="0">
                <a:solidFill>
                  <a:schemeClr val="tx1"/>
                </a:solidFill>
              </a:rPr>
              <a:t>, New Mexico, </a:t>
            </a:r>
            <a:r>
              <a:rPr lang="en-US" sz="1600" b="0" dirty="0" smtClean="0">
                <a:solidFill>
                  <a:schemeClr val="tx1"/>
                </a:solidFill>
              </a:rPr>
              <a:t>Santa </a:t>
            </a:r>
            <a:r>
              <a:rPr lang="en-US" sz="1600" b="0" dirty="0">
                <a:solidFill>
                  <a:schemeClr val="tx1"/>
                </a:solidFill>
              </a:rPr>
              <a:t>Cruz, Syracuse</a:t>
            </a:r>
            <a:r>
              <a:rPr lang="en-US" sz="1600" b="0" dirty="0" smtClean="0">
                <a:solidFill>
                  <a:schemeClr val="tx1"/>
                </a:solidFill>
              </a:rPr>
              <a:t>)</a:t>
            </a:r>
            <a:br>
              <a:rPr lang="en-US" sz="1600" b="0" dirty="0" smtClean="0">
                <a:solidFill>
                  <a:schemeClr val="tx1"/>
                </a:solidFill>
              </a:rPr>
            </a:br>
            <a:r>
              <a:rPr lang="en-US" sz="2000" b="1" dirty="0" smtClean="0"/>
              <a:t>1 </a:t>
            </a:r>
            <a:r>
              <a:rPr lang="en-US" sz="2000" b="1" dirty="0"/>
              <a:t>Middle East institute</a:t>
            </a:r>
            <a:r>
              <a:rPr lang="en-US" sz="2000" dirty="0">
                <a:solidFill>
                  <a:schemeClr val="tx1"/>
                </a:solidFill>
              </a:rPr>
              <a:t/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rgbClr val="0000FF"/>
                </a:solidFill>
              </a:rPr>
              <a:t>Israel</a:t>
            </a:r>
            <a:r>
              <a:rPr lang="en-US" sz="1600" b="0" dirty="0">
                <a:solidFill>
                  <a:schemeClr val="tx1"/>
                </a:solidFill>
              </a:rPr>
              <a:t> (Tel </a:t>
            </a:r>
            <a:r>
              <a:rPr lang="en-US" sz="1600" b="0" dirty="0" smtClean="0">
                <a:solidFill>
                  <a:schemeClr val="tx1"/>
                </a:solidFill>
              </a:rPr>
              <a:t>Aviv)</a:t>
            </a:r>
            <a:br>
              <a:rPr lang="en-US" sz="1600" b="0" dirty="0" smtClean="0">
                <a:solidFill>
                  <a:schemeClr val="tx1"/>
                </a:solidFill>
              </a:rPr>
            </a:br>
            <a:r>
              <a:rPr lang="en-US" sz="2000" b="1" dirty="0" smtClean="0"/>
              <a:t>1 </a:t>
            </a:r>
            <a:r>
              <a:rPr lang="en-US" sz="2000" b="1" dirty="0"/>
              <a:t>Asian institute 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1600" dirty="0">
                <a:solidFill>
                  <a:srgbClr val="0000FF"/>
                </a:solidFill>
              </a:rPr>
              <a:t>India</a:t>
            </a:r>
            <a:r>
              <a:rPr lang="en-US" sz="1600" dirty="0"/>
              <a:t> (Delhi)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299710" y="6084295"/>
            <a:ext cx="4876800" cy="40011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00FF"/>
                </a:solidFill>
              </a:rPr>
              <a:t>Detailed member list:  http://cern.ch/rd50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G.Casse</a:t>
            </a:r>
            <a:r>
              <a:rPr lang="en-GB" dirty="0" smtClean="0"/>
              <a:t> and </a:t>
            </a:r>
            <a:r>
              <a:rPr lang="en-GB" dirty="0" err="1" smtClean="0"/>
              <a:t>M.Moll</a:t>
            </a:r>
            <a:r>
              <a:rPr lang="en-GB" dirty="0" smtClean="0"/>
              <a:t>, RD50 Status Report, May 2016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3</a:t>
            </a:fld>
            <a:r>
              <a:rPr lang="en-GB" smtClean="0"/>
              <a:t>-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119" y="868892"/>
            <a:ext cx="2919563" cy="28171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2" y="3955915"/>
            <a:ext cx="3757351" cy="23984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37787" y="5724255"/>
            <a:ext cx="418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+ 4 new institutes requested membership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620" y="2"/>
            <a:ext cx="7200800" cy="806427"/>
          </a:xfrm>
        </p:spPr>
        <p:txBody>
          <a:bodyPr>
            <a:normAutofit/>
          </a:bodyPr>
          <a:lstStyle/>
          <a:p>
            <a:r>
              <a:rPr lang="en-GB" dirty="0" smtClean="0"/>
              <a:t>The “inverse LGAD” – </a:t>
            </a:r>
            <a:r>
              <a:rPr lang="en-GB" dirty="0" err="1" smtClean="0"/>
              <a:t>iLGAD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0" y="908719"/>
            <a:ext cx="8640960" cy="5904657"/>
          </a:xfrm>
        </p:spPr>
        <p:txBody>
          <a:bodyPr>
            <a:normAutofit/>
          </a:bodyPr>
          <a:lstStyle/>
          <a:p>
            <a:r>
              <a:rPr lang="en-GB" dirty="0" smtClean="0"/>
              <a:t>Decouple multiplication layer from segmented electrodes</a:t>
            </a:r>
          </a:p>
          <a:p>
            <a:pPr lvl="1"/>
            <a:r>
              <a:rPr lang="en-GB" dirty="0" smtClean="0"/>
              <a:t>Strip, pixel and pad structures with this configuration produced in 2016</a:t>
            </a:r>
            <a:endParaRPr lang="en-GB" b="0" dirty="0" smtClean="0"/>
          </a:p>
          <a:p>
            <a:pPr lvl="1"/>
            <a:endParaRPr lang="en-GB" b="0" dirty="0"/>
          </a:p>
          <a:p>
            <a:pPr lvl="1"/>
            <a:endParaRPr lang="en-GB" b="0" dirty="0" smtClean="0"/>
          </a:p>
          <a:p>
            <a:pPr lvl="1"/>
            <a:endParaRPr lang="en-GB" b="0" dirty="0"/>
          </a:p>
          <a:p>
            <a:pPr lvl="1"/>
            <a:endParaRPr lang="en-GB" b="0" dirty="0" smtClean="0"/>
          </a:p>
          <a:p>
            <a:pPr lvl="1"/>
            <a:endParaRPr lang="en-GB" b="0" dirty="0"/>
          </a:p>
          <a:p>
            <a:pPr lvl="1"/>
            <a:endParaRPr lang="en-GB" b="0" dirty="0" smtClean="0"/>
          </a:p>
          <a:p>
            <a:pPr lvl="1"/>
            <a:endParaRPr lang="en-GB" b="0" dirty="0"/>
          </a:p>
          <a:p>
            <a:pPr lvl="1"/>
            <a:r>
              <a:rPr lang="en-GB" b="0" dirty="0" smtClean="0"/>
              <a:t>First wafers show good electrical performance (CV,IV), intensive testing ahead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30</a:t>
            </a:fld>
            <a:r>
              <a:rPr lang="en-GB" smtClean="0"/>
              <a:t>-</a:t>
            </a:r>
            <a:endParaRPr lang="en-GB" dirty="0"/>
          </a:p>
        </p:txBody>
      </p:sp>
      <p:pic>
        <p:nvPicPr>
          <p:cNvPr id="11" name="Picture 1" descr="Figura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715" y="1716559"/>
            <a:ext cx="4905545" cy="220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6951" r="15350" b="5900"/>
          <a:stretch/>
        </p:blipFill>
        <p:spPr>
          <a:xfrm>
            <a:off x="3446875" y="4441636"/>
            <a:ext cx="2204656" cy="1906109"/>
          </a:xfrm>
          <a:prstGeom prst="rect">
            <a:avLst/>
          </a:prstGeom>
        </p:spPr>
      </p:pic>
      <p:pic>
        <p:nvPicPr>
          <p:cNvPr id="16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3801" r="9050" b="5900"/>
          <a:stretch/>
        </p:blipFill>
        <p:spPr>
          <a:xfrm>
            <a:off x="746575" y="4418806"/>
            <a:ext cx="2193118" cy="1944414"/>
          </a:xfrm>
          <a:prstGeom prst="rect">
            <a:avLst/>
          </a:prstGeom>
        </p:spPr>
      </p:pic>
      <p:sp>
        <p:nvSpPr>
          <p:cNvPr id="17" name="2 CuadroTexto"/>
          <p:cNvSpPr txBox="1"/>
          <p:nvPr/>
        </p:nvSpPr>
        <p:spPr>
          <a:xfrm rot="16200000">
            <a:off x="-36880" y="5256282"/>
            <a:ext cx="1080120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>
                <a:latin typeface="Calibri" panose="020F0502020204030204" pitchFamily="34" charset="0"/>
              </a:rPr>
              <a:t>Front-</a:t>
            </a:r>
            <a:r>
              <a:rPr lang="es-ES" sz="1600" dirty="0" err="1" smtClean="0">
                <a:latin typeface="Calibri" panose="020F0502020204030204" pitchFamily="34" charset="0"/>
              </a:rPr>
              <a:t>Side</a:t>
            </a:r>
            <a:endParaRPr lang="en-US" sz="1600" dirty="0">
              <a:latin typeface="Calibri" panose="020F0502020204030204" pitchFamily="34" charset="0"/>
            </a:endParaRPr>
          </a:p>
        </p:txBody>
      </p:sp>
      <p:sp>
        <p:nvSpPr>
          <p:cNvPr id="18" name="2 CuadroTexto"/>
          <p:cNvSpPr txBox="1"/>
          <p:nvPr/>
        </p:nvSpPr>
        <p:spPr>
          <a:xfrm rot="16200000">
            <a:off x="2671047" y="5202583"/>
            <a:ext cx="1080120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>
                <a:latin typeface="Calibri" panose="020F0502020204030204" pitchFamily="34" charset="0"/>
              </a:rPr>
              <a:t>Back-</a:t>
            </a:r>
            <a:r>
              <a:rPr lang="es-ES" sz="1600" dirty="0" err="1" smtClean="0">
                <a:latin typeface="Calibri" panose="020F0502020204030204" pitchFamily="34" charset="0"/>
              </a:rPr>
              <a:t>Side</a:t>
            </a:r>
            <a:endParaRPr lang="en-US" sz="1600" dirty="0">
              <a:latin typeface="Calibri" panose="020F0502020204030204" pitchFamily="34" charset="0"/>
            </a:endParaRPr>
          </a:p>
        </p:txBody>
      </p:sp>
      <p:pic>
        <p:nvPicPr>
          <p:cNvPr id="19" name="Imagen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6" t="6049" r="104" b="3569"/>
          <a:stretch/>
        </p:blipFill>
        <p:spPr>
          <a:xfrm>
            <a:off x="5781029" y="4263191"/>
            <a:ext cx="3246466" cy="2226149"/>
          </a:xfrm>
          <a:prstGeom prst="rect">
            <a:avLst/>
          </a:prstGeom>
        </p:spPr>
      </p:pic>
      <p:sp>
        <p:nvSpPr>
          <p:cNvPr id="20" name="TextShape 15"/>
          <p:cNvSpPr txBox="1"/>
          <p:nvPr/>
        </p:nvSpPr>
        <p:spPr>
          <a:xfrm>
            <a:off x="-9695" y="6597352"/>
            <a:ext cx="3240000" cy="23724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000" dirty="0" smtClean="0">
                <a:solidFill>
                  <a:srgbClr val="000000"/>
                </a:solidFill>
                <a:latin typeface="Arial"/>
              </a:rPr>
              <a:t>[</a:t>
            </a:r>
            <a:r>
              <a:rPr lang="en-US" sz="1000" dirty="0" err="1" smtClean="0">
                <a:solidFill>
                  <a:srgbClr val="000000"/>
                </a:solidFill>
                <a:latin typeface="Arial"/>
              </a:rPr>
              <a:t>G.Pellegrini</a:t>
            </a:r>
            <a:r>
              <a:rPr lang="en-US" sz="1000" dirty="0" smtClean="0">
                <a:solidFill>
                  <a:srgbClr val="000000"/>
                </a:solidFill>
                <a:latin typeface="Arial"/>
              </a:rPr>
              <a:t>, CNM, May 2016, private communication]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57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Spare Slides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4860540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tx1"/>
                </a:solidFill>
              </a:rPr>
              <a:t>Some spare slides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5400" dirty="0" smtClean="0">
                <a:solidFill>
                  <a:schemeClr val="tx1"/>
                </a:solidFill>
              </a:rPr>
              <a:t> More details on </a:t>
            </a:r>
            <a:r>
              <a:rPr lang="en-US" sz="5400" dirty="0" smtClean="0">
                <a:hlinkClick r:id="rId2"/>
              </a:rPr>
              <a:t>http://www.cern.ch/rd50/</a:t>
            </a:r>
            <a:endParaRPr lang="en-US" sz="5400" dirty="0" smtClean="0"/>
          </a:p>
          <a:p>
            <a:pPr lvl="1"/>
            <a:r>
              <a:rPr lang="en-US" dirty="0" smtClean="0"/>
              <a:t>Most results presented here have been shown on the last RD50 Workshop</a:t>
            </a:r>
            <a:r>
              <a:rPr lang="en-US" sz="5200" dirty="0" smtClean="0"/>
              <a:t> </a:t>
            </a:r>
            <a:endParaRPr lang="en-GB" sz="5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31</a:t>
            </a:fld>
            <a:r>
              <a:rPr lang="en-GB" smtClean="0"/>
              <a:t>-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192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Recent key results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818710"/>
            <a:ext cx="8892480" cy="5850650"/>
          </a:xfrm>
        </p:spPr>
        <p:txBody>
          <a:bodyPr>
            <a:noAutofit/>
          </a:bodyPr>
          <a:lstStyle/>
          <a:p>
            <a:pPr marL="266700" indent="-266700">
              <a:lnSpc>
                <a:spcPct val="120000"/>
              </a:lnSpc>
            </a:pPr>
            <a:r>
              <a:rPr lang="en-US" sz="1600" dirty="0" smtClean="0"/>
              <a:t>Progress in understanding microscopic defects</a:t>
            </a:r>
          </a:p>
          <a:p>
            <a:pPr marL="419100" lvl="1" indent="-266700">
              <a:lnSpc>
                <a:spcPct val="120000"/>
              </a:lnSpc>
            </a:pPr>
            <a:r>
              <a:rPr lang="en-US" sz="1200" dirty="0" smtClean="0"/>
              <a:t>Defects responsible for positive space charge in DOFZ, MCZ and EPI and defects provoking reverse annealing are characterized!</a:t>
            </a:r>
          </a:p>
          <a:p>
            <a:pPr marL="419100" lvl="1" indent="-266700">
              <a:lnSpc>
                <a:spcPct val="120000"/>
              </a:lnSpc>
            </a:pPr>
            <a:r>
              <a:rPr lang="en-US" sz="1200" dirty="0" smtClean="0"/>
              <a:t>Consistent list of defects produced covering electron, gamma, neutron and proton/pion damage</a:t>
            </a:r>
            <a:endParaRPr lang="en-US" sz="1600" dirty="0" smtClean="0"/>
          </a:p>
          <a:p>
            <a:pPr marL="236537" indent="-266700">
              <a:lnSpc>
                <a:spcPct val="120000"/>
              </a:lnSpc>
            </a:pPr>
            <a:r>
              <a:rPr lang="en-US" sz="1600" dirty="0"/>
              <a:t>TCAD simulations : Good progress on </a:t>
            </a:r>
            <a:r>
              <a:rPr lang="en-US" sz="1600" dirty="0" smtClean="0"/>
              <a:t>simulations </a:t>
            </a:r>
            <a:r>
              <a:rPr lang="en-US" sz="1400" i="1" dirty="0" smtClean="0"/>
              <a:t>[Note: RD50 profiting from strong CMS simulation group]</a:t>
            </a:r>
            <a:endParaRPr lang="en-US" sz="1600" i="1" dirty="0"/>
          </a:p>
          <a:p>
            <a:pPr marL="420687" lvl="1" indent="-266700">
              <a:lnSpc>
                <a:spcPct val="120000"/>
              </a:lnSpc>
            </a:pPr>
            <a:r>
              <a:rPr lang="en-US" sz="1200" dirty="0" smtClean="0"/>
              <a:t>Commercial TCAD packages well understood and proved to be well adopted to our needs (defect description)</a:t>
            </a:r>
          </a:p>
          <a:p>
            <a:pPr marL="420687" lvl="1" indent="-266700">
              <a:lnSpc>
                <a:spcPct val="120000"/>
              </a:lnSpc>
            </a:pPr>
            <a:r>
              <a:rPr lang="en-US" sz="1200" dirty="0" smtClean="0"/>
              <a:t>Simulations can reproduce pulse shapes, depletion voltage, charge collection and leakage current.  Getting predictive capabilities!</a:t>
            </a:r>
          </a:p>
          <a:p>
            <a:pPr marL="266700" indent="-266700">
              <a:lnSpc>
                <a:spcPct val="120000"/>
              </a:lnSpc>
            </a:pPr>
            <a:r>
              <a:rPr lang="en-US" sz="1600" dirty="0" smtClean="0"/>
              <a:t>Systematic analysis of the </a:t>
            </a:r>
            <a:r>
              <a:rPr lang="en-US" sz="1600" u="sng" dirty="0" smtClean="0"/>
              <a:t>Charge multiplication mechanism</a:t>
            </a:r>
            <a:r>
              <a:rPr lang="en-US" sz="1600" dirty="0" smtClean="0"/>
              <a:t> and exploitation as timing detector</a:t>
            </a:r>
          </a:p>
          <a:p>
            <a:pPr marL="420687" lvl="1" indent="-266700">
              <a:lnSpc>
                <a:spcPct val="120000"/>
              </a:lnSpc>
            </a:pPr>
            <a:r>
              <a:rPr lang="de-DE" sz="1200" dirty="0" smtClean="0"/>
              <a:t>Noise issue particularly important for exploitation of this feature in Experiments</a:t>
            </a:r>
          </a:p>
          <a:p>
            <a:pPr marL="420687" lvl="1" indent="-266700">
              <a:lnSpc>
                <a:spcPct val="120000"/>
              </a:lnSpc>
            </a:pPr>
            <a:r>
              <a:rPr lang="en-US" sz="1200" dirty="0" smtClean="0"/>
              <a:t>New dedicated sensors produced to test avalanche effects, </a:t>
            </a:r>
            <a:r>
              <a:rPr lang="en-US" sz="1200" dirty="0" smtClean="0"/>
              <a:t>working </a:t>
            </a:r>
            <a:r>
              <a:rPr lang="en-US" sz="1200" dirty="0" smtClean="0"/>
              <a:t>after </a:t>
            </a:r>
            <a:r>
              <a:rPr lang="en-US" sz="1200" dirty="0" smtClean="0"/>
              <a:t>irradiation up to some 10</a:t>
            </a:r>
            <a:r>
              <a:rPr lang="en-US" sz="1200" baseline="30000" dirty="0" smtClean="0"/>
              <a:t>14</a:t>
            </a:r>
            <a:r>
              <a:rPr lang="en-US" sz="1200" dirty="0" smtClean="0"/>
              <a:t>, </a:t>
            </a:r>
            <a:r>
              <a:rPr lang="en-US" sz="1200" dirty="0" smtClean="0"/>
              <a:t>good timing performance </a:t>
            </a:r>
            <a:endParaRPr lang="de-DE" sz="1200" dirty="0" smtClean="0"/>
          </a:p>
          <a:p>
            <a:pPr marL="266700" indent="-266700">
              <a:lnSpc>
                <a:spcPct val="120000"/>
              </a:lnSpc>
            </a:pPr>
            <a:r>
              <a:rPr lang="en-US" sz="1600" dirty="0" smtClean="0"/>
              <a:t>Consolidation of data obtained on p-type and thin segmented sensors</a:t>
            </a:r>
          </a:p>
          <a:p>
            <a:pPr marL="419100" lvl="1" indent="-266700">
              <a:lnSpc>
                <a:spcPct val="120000"/>
              </a:lnSpc>
            </a:pPr>
            <a:r>
              <a:rPr lang="en-US" sz="1200" dirty="0" smtClean="0"/>
              <a:t>Further results on radiation tolerance and further results on long term annealing</a:t>
            </a:r>
          </a:p>
          <a:p>
            <a:pPr marL="419100" lvl="1" indent="-266700">
              <a:lnSpc>
                <a:spcPct val="120000"/>
              </a:lnSpc>
            </a:pPr>
            <a:r>
              <a:rPr lang="en-US" sz="1200" dirty="0" smtClean="0"/>
              <a:t>Thin sensors seem to extend </a:t>
            </a:r>
            <a:r>
              <a:rPr lang="en-US" sz="1200" dirty="0" err="1" smtClean="0"/>
              <a:t>fluence</a:t>
            </a:r>
            <a:r>
              <a:rPr lang="en-US" sz="1200" dirty="0" smtClean="0"/>
              <a:t> reach of silicon detectors; Optimization: Optimum thickness depends on many parameters !</a:t>
            </a:r>
          </a:p>
          <a:p>
            <a:pPr marL="234950" indent="-266700">
              <a:lnSpc>
                <a:spcPct val="120000"/>
              </a:lnSpc>
            </a:pPr>
            <a:r>
              <a:rPr lang="en-US" sz="1600" dirty="0" smtClean="0"/>
              <a:t>Slim and active edges</a:t>
            </a:r>
          </a:p>
          <a:p>
            <a:pPr marL="419100" lvl="1" indent="-266700">
              <a:lnSpc>
                <a:spcPct val="120000"/>
              </a:lnSpc>
            </a:pPr>
            <a:r>
              <a:rPr lang="en-US" sz="1200" dirty="0"/>
              <a:t>Further progresses towards reduction of insensitive area (edges) of </a:t>
            </a:r>
            <a:r>
              <a:rPr lang="en-US" sz="1200" dirty="0" smtClean="0"/>
              <a:t>detectors</a:t>
            </a:r>
          </a:p>
          <a:p>
            <a:pPr marL="234950" indent="-266700">
              <a:lnSpc>
                <a:spcPct val="120000"/>
              </a:lnSpc>
            </a:pPr>
            <a:r>
              <a:rPr lang="en-US" sz="1600" dirty="0" smtClean="0"/>
              <a:t>New structures based on mixed technologies</a:t>
            </a:r>
          </a:p>
          <a:p>
            <a:pPr marL="419100" lvl="1" indent="-266700">
              <a:lnSpc>
                <a:spcPct val="120000"/>
              </a:lnSpc>
            </a:pPr>
            <a:r>
              <a:rPr lang="en-US" sz="1400" dirty="0" smtClean="0"/>
              <a:t>Exploitation of DRIE etching: 3D-trench electrode, semi-3D sensors; planar strip with trenched electrodes, active edge planar pixel; Use of deep implantation for controlling avalanches.</a:t>
            </a:r>
            <a:endParaRPr lang="en-US" sz="1400" dirty="0"/>
          </a:p>
          <a:p>
            <a:pPr marL="266700" indent="-266700">
              <a:lnSpc>
                <a:spcPct val="120000"/>
              </a:lnSpc>
            </a:pPr>
            <a:r>
              <a:rPr lang="en-US" sz="1600" dirty="0" smtClean="0"/>
              <a:t>Use of tools developed in framework of RD50: ALIBAVA &amp; Edge-TCT &amp; Beam telescope</a:t>
            </a:r>
          </a:p>
          <a:p>
            <a:pPr marL="419100" lvl="1" indent="-266700">
              <a:lnSpc>
                <a:spcPct val="120000"/>
              </a:lnSpc>
            </a:pPr>
            <a:r>
              <a:rPr lang="en-US" sz="1200" dirty="0" smtClean="0"/>
              <a:t>Edge-TCT and TCT systems are now produced centrally and  can be procured by interested groups</a:t>
            </a:r>
          </a:p>
          <a:p>
            <a:pPr marL="419100" lvl="1" indent="-266700">
              <a:lnSpc>
                <a:spcPct val="120000"/>
              </a:lnSpc>
            </a:pPr>
            <a:r>
              <a:rPr lang="en-US" sz="1200" dirty="0" smtClean="0"/>
              <a:t>Use of the ALIBAVA readout system in many RD50 institutions </a:t>
            </a:r>
            <a:endParaRPr lang="en-GB" sz="16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32</a:t>
            </a:fld>
            <a:r>
              <a:rPr lang="en-GB" smtClean="0"/>
              <a:t>-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911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Summary on defects with strong impact on device performance after irradiation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0" y="818710"/>
            <a:ext cx="8640960" cy="1485168"/>
          </a:xfrm>
        </p:spPr>
        <p:txBody>
          <a:bodyPr>
            <a:normAutofit/>
          </a:bodyPr>
          <a:lstStyle/>
          <a:p>
            <a:r>
              <a:rPr lang="en-US" dirty="0" smtClean="0"/>
              <a:t>Most important defects </a:t>
            </a:r>
            <a:r>
              <a:rPr lang="en-US" sz="1800" b="0" i="1" dirty="0" smtClean="0"/>
              <a:t>[for details and </a:t>
            </a:r>
            <a:r>
              <a:rPr lang="en-US" sz="1800" b="0" i="1" dirty="0"/>
              <a:t>references see </a:t>
            </a:r>
            <a:r>
              <a:rPr lang="en-GB" sz="1800" b="0" i="1" dirty="0"/>
              <a:t>JAP 117, 164503, 2015</a:t>
            </a:r>
            <a:r>
              <a:rPr lang="en-US" sz="1800" b="0" i="1" dirty="0"/>
              <a:t>]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33</a:t>
            </a:fld>
            <a:r>
              <a:rPr lang="en-GB" smtClean="0"/>
              <a:t>-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97" y="1178750"/>
            <a:ext cx="8094719" cy="531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0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/>
          <p:cNvSpPr>
            <a:spLocks noGrp="1" noChangeArrowheads="1"/>
          </p:cNvSpPr>
          <p:nvPr>
            <p:ph type="title"/>
          </p:nvPr>
        </p:nvSpPr>
        <p:spPr>
          <a:xfrm>
            <a:off x="759619" y="134690"/>
            <a:ext cx="7840663" cy="504000"/>
          </a:xfrm>
        </p:spPr>
        <p:txBody>
          <a:bodyPr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+mn-lt"/>
                <a:ea typeface="ＭＳ Ｐゴシック" pitchFamily="34" charset="-128"/>
              </a:rPr>
              <a:t>Summary of LGAD Activities at IMB-CNM Clean Room</a:t>
            </a:r>
            <a:endParaRPr lang="en-US" sz="2000" dirty="0" smtClean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5" name="1 Tabla"/>
          <p:cNvGraphicFramePr>
            <a:graphicFrameLocks noGrp="1"/>
          </p:cNvGraphicFramePr>
          <p:nvPr>
            <p:extLst/>
          </p:nvPr>
        </p:nvGraphicFramePr>
        <p:xfrm>
          <a:off x="755576" y="1052736"/>
          <a:ext cx="7272808" cy="5267188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0081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No. Run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solidFill>
                            <a:schemeClr val="bg1"/>
                          </a:solidFill>
                        </a:rPr>
                        <a:t>Tipo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# Wafers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solidFill>
                            <a:schemeClr val="bg1"/>
                          </a:solidFill>
                        </a:rPr>
                        <a:t>PiN</a:t>
                      </a: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chemeClr val="bg1"/>
                          </a:solidFill>
                        </a:rPr>
                        <a:t>Waf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Mask Set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P-Well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Drive-in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Implant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Mask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Year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558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5176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000" baseline="30000" dirty="0" smtClean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 APD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CNM 458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3 Doses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Long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Photoresist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 dirty="0" smtClean="0">
                          <a:solidFill>
                            <a:schemeClr val="tx1"/>
                          </a:solidFill>
                        </a:rPr>
                        <a:t>2010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5646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r>
                        <a:rPr lang="en-US" sz="1000" baseline="30000" dirty="0" smtClean="0"/>
                        <a:t>nd</a:t>
                      </a:r>
                      <a:r>
                        <a:rPr lang="en-US" sz="1000" baseline="0" dirty="0" smtClean="0"/>
                        <a:t> APD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9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CNM 458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 Doses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Short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Photoresist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 dirty="0" smtClean="0">
                          <a:solidFill>
                            <a:schemeClr val="dk1"/>
                          </a:solidFill>
                        </a:rPr>
                        <a:t>2010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34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5730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r>
                        <a:rPr lang="en-US" sz="1000" baseline="30000" dirty="0" smtClean="0"/>
                        <a:t>rh</a:t>
                      </a:r>
                      <a:r>
                        <a:rPr lang="en-US" sz="1000" dirty="0" smtClean="0"/>
                        <a:t> APD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CNM 458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 Doses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Short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Oxide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2011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725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5870/5883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r>
                        <a:rPr lang="en-US" sz="1000" baseline="30000" dirty="0" smtClean="0"/>
                        <a:t>th</a:t>
                      </a:r>
                      <a:r>
                        <a:rPr lang="en-US" sz="1000" baseline="0" dirty="0" smtClean="0"/>
                        <a:t> APD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CNM</a:t>
                      </a:r>
                      <a:r>
                        <a:rPr lang="en-US" sz="1000" baseline="0" dirty="0" smtClean="0"/>
                        <a:t> 458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 Doses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Short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Oxide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 dirty="0" smtClean="0"/>
                        <a:t>2011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134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5944/5982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r>
                        <a:rPr lang="en-US" sz="1000" baseline="30000" dirty="0" smtClean="0"/>
                        <a:t>th</a:t>
                      </a:r>
                      <a:r>
                        <a:rPr lang="en-US" sz="1000" dirty="0" smtClean="0"/>
                        <a:t> APD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CNM</a:t>
                      </a:r>
                      <a:r>
                        <a:rPr lang="en-US" sz="1000" baseline="0" dirty="0" smtClean="0"/>
                        <a:t> 458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 Doses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Short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Oxide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 dirty="0" smtClean="0"/>
                        <a:t>2011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134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6474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r>
                        <a:rPr lang="en-US" sz="1000" baseline="30000" dirty="0" smtClean="0"/>
                        <a:t>st</a:t>
                      </a:r>
                      <a:r>
                        <a:rPr lang="en-US" sz="1000" dirty="0" smtClean="0"/>
                        <a:t> LGAD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CNM 652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8 Doses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Short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Oxide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 dirty="0" smtClean="0"/>
                        <a:t>2012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725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6884/6951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r>
                        <a:rPr lang="en-US" sz="1000" baseline="30000" dirty="0" smtClean="0"/>
                        <a:t>nd</a:t>
                      </a:r>
                      <a:r>
                        <a:rPr lang="en-US" sz="1000" baseline="0" dirty="0" smtClean="0"/>
                        <a:t> LGAD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13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CNM 652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 Doses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Short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Oxide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 dirty="0" smtClean="0"/>
                        <a:t>2013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134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6984</a:t>
                      </a:r>
                      <a:r>
                        <a:rPr lang="en-US" sz="1000" baseline="0" dirty="0" smtClean="0"/>
                        <a:t>/7062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r>
                        <a:rPr lang="en-US" sz="1000" baseline="30000" dirty="0" smtClean="0"/>
                        <a:t>th</a:t>
                      </a:r>
                      <a:r>
                        <a:rPr lang="en-US" sz="1000" dirty="0" smtClean="0"/>
                        <a:t> LGAD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CNM</a:t>
                      </a:r>
                      <a:r>
                        <a:rPr lang="en-US" sz="1000" baseline="0" dirty="0" smtClean="0"/>
                        <a:t> 652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 Doses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Short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Oxide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 dirty="0" smtClean="0"/>
                        <a:t>2013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134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7509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4</a:t>
                      </a:r>
                      <a:r>
                        <a:rPr lang="en-US" sz="1000" baseline="30000" dirty="0" smtClean="0"/>
                        <a:t>rh</a:t>
                      </a:r>
                      <a:r>
                        <a:rPr lang="en-US" sz="1000" dirty="0" smtClean="0"/>
                        <a:t> LGAD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CNM 761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 Doses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Short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Oxide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 dirty="0" smtClean="0"/>
                        <a:t>2014</a:t>
                      </a:r>
                      <a:endParaRPr lang="en-US" sz="1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134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7735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r>
                        <a:rPr lang="en-US" sz="1000" baseline="30000" dirty="0" smtClean="0"/>
                        <a:t>st</a:t>
                      </a:r>
                      <a:r>
                        <a:rPr lang="en-US" sz="1000" dirty="0" smtClean="0"/>
                        <a:t> Gallium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CNM</a:t>
                      </a:r>
                      <a:r>
                        <a:rPr lang="en-US" sz="1000" baseline="0" dirty="0" smtClean="0"/>
                        <a:t> 761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 Doses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Short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Oxide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 dirty="0" smtClean="0"/>
                        <a:t>2014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4134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7782/8642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r>
                        <a:rPr lang="en-US" sz="1000" baseline="30000" dirty="0" smtClean="0"/>
                        <a:t>st</a:t>
                      </a:r>
                      <a:r>
                        <a:rPr lang="en-US" sz="1000" dirty="0" smtClean="0"/>
                        <a:t> 200 µm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CNM</a:t>
                      </a:r>
                      <a:r>
                        <a:rPr lang="en-US" sz="1000" baseline="0" dirty="0" smtClean="0"/>
                        <a:t> 761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 Doses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Short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Oxide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 dirty="0" smtClean="0"/>
                        <a:t>2014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28406100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34</a:t>
            </a:fld>
            <a:r>
              <a:rPr lang="en-GB" smtClean="0"/>
              <a:t>-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294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/>
          <p:cNvSpPr>
            <a:spLocks noGrp="1" noChangeArrowheads="1"/>
          </p:cNvSpPr>
          <p:nvPr>
            <p:ph type="title"/>
          </p:nvPr>
        </p:nvSpPr>
        <p:spPr>
          <a:xfrm>
            <a:off x="759619" y="143635"/>
            <a:ext cx="7840663" cy="504000"/>
          </a:xfrm>
        </p:spPr>
        <p:txBody>
          <a:bodyPr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+mn-lt"/>
                <a:ea typeface="ＭＳ Ｐゴシック" pitchFamily="34" charset="-128"/>
              </a:rPr>
              <a:t>Summary of LGAD Activities at IMB-CNM Clean Room</a:t>
            </a:r>
            <a:endParaRPr lang="en-US" sz="2000" dirty="0" smtClean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120" y="4599130"/>
            <a:ext cx="2000880" cy="1868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498355" y="4339903"/>
            <a:ext cx="184731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_tradnl" sz="2000" dirty="0">
              <a:solidFill>
                <a:srgbClr val="00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06752" y="4803889"/>
            <a:ext cx="167937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_tradnl" sz="2000" dirty="0">
              <a:solidFill>
                <a:srgbClr val="00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98355" y="5279140"/>
            <a:ext cx="184731" cy="4001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_tradnl" sz="2000" dirty="0">
              <a:solidFill>
                <a:srgbClr val="00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98355" y="6165304"/>
            <a:ext cx="184731" cy="40011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_tradnl" sz="2000" dirty="0">
              <a:solidFill>
                <a:srgbClr val="000000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704000" y="4284095"/>
            <a:ext cx="35076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</a:rPr>
              <a:t>Good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</a:rPr>
              <a:t>Under electrical testing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</a:rPr>
              <a:t>In fabrication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</a:rPr>
              <a:t>Calibration run</a:t>
            </a:r>
            <a:endParaRPr lang="en-GB" sz="2000" dirty="0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599130"/>
            <a:ext cx="2256384" cy="177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-15915" y="6354325"/>
            <a:ext cx="7688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GB" sz="1200" dirty="0" smtClean="0">
                <a:solidFill>
                  <a:srgbClr val="000000"/>
                </a:solidFill>
              </a:rPr>
              <a:t>R&amp;D mainly financed by Spanish research project and partially by CERN RD50 collaboration</a:t>
            </a:r>
            <a:endParaRPr lang="en-GB" sz="1200" dirty="0">
              <a:solidFill>
                <a:srgbClr val="000000"/>
              </a:solidFill>
            </a:endParaRPr>
          </a:p>
        </p:txBody>
      </p:sp>
      <p:graphicFrame>
        <p:nvGraphicFramePr>
          <p:cNvPr id="13" name="1 Tabla"/>
          <p:cNvGraphicFramePr>
            <a:graphicFrameLocks noGrp="1"/>
          </p:cNvGraphicFramePr>
          <p:nvPr>
            <p:extLst/>
          </p:nvPr>
        </p:nvGraphicFramePr>
        <p:xfrm>
          <a:off x="1187624" y="908720"/>
          <a:ext cx="7272808" cy="3454176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0081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No. Run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solidFill>
                            <a:schemeClr val="bg1"/>
                          </a:solidFill>
                        </a:rPr>
                        <a:t>Tipo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# Wafers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solidFill>
                            <a:schemeClr val="bg1"/>
                          </a:solidFill>
                        </a:rPr>
                        <a:t>PiN</a:t>
                      </a: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chemeClr val="bg1"/>
                          </a:solidFill>
                        </a:rPr>
                        <a:t>Waf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Mask Set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P-Well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Drive-in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Implant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Mask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Year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558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7859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sz="1000" baseline="30000" dirty="0" smtClean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 LGAD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CNM 761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3 Doses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Short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Oxide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 dirty="0" smtClean="0">
                          <a:solidFill>
                            <a:schemeClr val="tx1"/>
                          </a:solidFill>
                        </a:rPr>
                        <a:t>2015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dk1"/>
                          </a:solidFill>
                        </a:rPr>
                        <a:t>8373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r>
                        <a:rPr lang="en-US" sz="1000" baseline="30000" dirty="0" smtClean="0"/>
                        <a:t>st</a:t>
                      </a:r>
                      <a:r>
                        <a:rPr lang="en-US" sz="1000" baseline="0" dirty="0" smtClean="0"/>
                        <a:t> SOI 6”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CNM 784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 Dose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Short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Oxide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 dirty="0" smtClean="0">
                          <a:solidFill>
                            <a:schemeClr val="dk1"/>
                          </a:solidFill>
                        </a:rPr>
                        <a:t>2015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34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8533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r>
                        <a:rPr lang="en-US" sz="1000" baseline="30000" dirty="0" smtClean="0"/>
                        <a:t>st</a:t>
                      </a:r>
                      <a:r>
                        <a:rPr lang="en-US" sz="1000" dirty="0" smtClean="0"/>
                        <a:t> </a:t>
                      </a:r>
                      <a:r>
                        <a:rPr lang="en-US" sz="1000" dirty="0" err="1" smtClean="0"/>
                        <a:t>iLGAD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6+3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CNM 809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 Doses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Short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Oxide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2015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725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8622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sz="1000" baseline="30000" dirty="0" smtClean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 LGAD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6+3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CNM</a:t>
                      </a:r>
                      <a:r>
                        <a:rPr lang="en-US" sz="1000" baseline="0" dirty="0" smtClean="0"/>
                        <a:t> 761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 Doses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Short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Oxide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 dirty="0" smtClean="0"/>
                        <a:t>2016</a:t>
                      </a:r>
                      <a:endParaRPr lang="en-US" sz="10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134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9088</a:t>
                      </a:r>
                      <a:endParaRPr lang="en-US" sz="10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r>
                        <a:rPr lang="en-US" sz="1000" baseline="30000" dirty="0" smtClean="0"/>
                        <a:t>st</a:t>
                      </a:r>
                      <a:r>
                        <a:rPr lang="en-US" sz="1000" dirty="0" smtClean="0"/>
                        <a:t> SOI</a:t>
                      </a:r>
                      <a:r>
                        <a:rPr lang="en-US" sz="1000" baseline="0" dirty="0" smtClean="0"/>
                        <a:t> 50 µm</a:t>
                      </a:r>
                      <a:endParaRPr lang="en-US" sz="10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14</a:t>
                      </a:r>
                      <a:endParaRPr lang="en-US" sz="10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CNM</a:t>
                      </a:r>
                      <a:r>
                        <a:rPr lang="en-US" sz="1000" baseline="0" dirty="0" smtClean="0"/>
                        <a:t> 827</a:t>
                      </a:r>
                      <a:endParaRPr lang="en-US" sz="10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 Doses</a:t>
                      </a:r>
                      <a:endParaRPr lang="en-US" sz="10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Short</a:t>
                      </a:r>
                      <a:endParaRPr lang="en-US" sz="10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Oxide</a:t>
                      </a:r>
                      <a:endParaRPr lang="en-US" sz="10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 dirty="0" smtClean="0"/>
                        <a:t>2016</a:t>
                      </a:r>
                      <a:endParaRPr lang="en-US" sz="10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134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9089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Ga diodes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CNM 809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Short/Long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Oxide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2016</a:t>
                      </a:r>
                      <a:endParaRPr 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  <a:tr h="4134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9254</a:t>
                      </a:r>
                      <a:endParaRPr lang="en-US" sz="10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r>
                        <a:rPr lang="en-US" sz="1000" baseline="30000" dirty="0" smtClean="0"/>
                        <a:t>nd</a:t>
                      </a:r>
                      <a:r>
                        <a:rPr lang="en-US" sz="1000" dirty="0" smtClean="0"/>
                        <a:t> Epi 50 &amp; 75um</a:t>
                      </a:r>
                      <a:endParaRPr lang="en-US" sz="10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CNM 827</a:t>
                      </a:r>
                      <a:endParaRPr lang="en-US" sz="10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 Dose</a:t>
                      </a:r>
                      <a:endParaRPr lang="en-US" sz="10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Short</a:t>
                      </a:r>
                      <a:endParaRPr lang="en-US" sz="10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Oxide </a:t>
                      </a:r>
                      <a:endParaRPr lang="en-US" sz="10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2016</a:t>
                      </a:r>
                      <a:endParaRPr lang="en-US" sz="10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35</a:t>
            </a:fld>
            <a:r>
              <a:rPr lang="en-GB" smtClean="0"/>
              <a:t>-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525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19" y="818709"/>
            <a:ext cx="8775975" cy="45559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p-type strip sensors with n</a:t>
            </a:r>
            <a:r>
              <a:rPr lang="en-US" baseline="30000" dirty="0" smtClean="0"/>
              <a:t>+</a:t>
            </a:r>
            <a:r>
              <a:rPr lang="en-US" dirty="0" smtClean="0"/>
              <a:t> readout </a:t>
            </a:r>
            <a:r>
              <a:rPr lang="en-US" sz="1400" b="0" i="1" dirty="0" smtClean="0"/>
              <a:t>(brought forward by RD50)</a:t>
            </a:r>
            <a:r>
              <a:rPr lang="en-US" sz="1800" b="0" i="1" dirty="0" smtClean="0"/>
              <a:t> </a:t>
            </a:r>
          </a:p>
          <a:p>
            <a:pPr lvl="1"/>
            <a:r>
              <a:rPr lang="en-US" dirty="0" smtClean="0"/>
              <a:t>are now the sensor choice for ATLAS and CMS Tracker upgrades</a:t>
            </a:r>
          </a:p>
          <a:p>
            <a:pPr lvl="1"/>
            <a:endParaRPr lang="en-US" b="0" dirty="0"/>
          </a:p>
          <a:p>
            <a:pPr lvl="1"/>
            <a:endParaRPr lang="en-US" b="0" dirty="0" smtClean="0"/>
          </a:p>
          <a:p>
            <a:pPr lvl="1"/>
            <a:endParaRPr lang="en-US" b="0" dirty="0"/>
          </a:p>
          <a:p>
            <a:pPr lvl="1"/>
            <a:endParaRPr lang="en-US" b="0" dirty="0" smtClean="0"/>
          </a:p>
          <a:p>
            <a:pPr lvl="1"/>
            <a:endParaRPr lang="en-US" b="0" dirty="0"/>
          </a:p>
          <a:p>
            <a:pPr lvl="1"/>
            <a:endParaRPr lang="en-US" b="0" dirty="0" smtClean="0"/>
          </a:p>
          <a:p>
            <a:pPr marL="176213" lvl="1" indent="0">
              <a:buNone/>
            </a:pPr>
            <a:r>
              <a:rPr lang="en-US" b="0" dirty="0" smtClean="0"/>
              <a:t/>
            </a:r>
            <a:br>
              <a:rPr lang="en-US" b="0" dirty="0" smtClean="0"/>
            </a:br>
            <a:endParaRPr lang="en-US" sz="1050" b="0" dirty="0"/>
          </a:p>
          <a:p>
            <a:pPr marL="176213" lvl="1" indent="0">
              <a:buNone/>
            </a:pPr>
            <a:endParaRPr lang="en-US" b="0" dirty="0"/>
          </a:p>
          <a:p>
            <a:pPr lvl="1"/>
            <a:r>
              <a:rPr lang="en-US" sz="1600" dirty="0"/>
              <a:t> </a:t>
            </a:r>
            <a:r>
              <a:rPr lang="en-US" sz="1600" dirty="0" smtClean="0"/>
              <a:t>n</a:t>
            </a:r>
            <a:r>
              <a:rPr lang="en-US" sz="1600" baseline="30000" dirty="0" smtClean="0"/>
              <a:t>+</a:t>
            </a:r>
            <a:r>
              <a:rPr lang="en-US" sz="1600" dirty="0" smtClean="0"/>
              <a:t>-electrode </a:t>
            </a:r>
            <a:r>
              <a:rPr lang="en-US" sz="1600" dirty="0"/>
              <a:t>readout  </a:t>
            </a:r>
            <a:r>
              <a:rPr lang="en-US" sz="1600" dirty="0" smtClean="0"/>
              <a:t>(“natural </a:t>
            </a:r>
            <a:r>
              <a:rPr lang="en-US" sz="1600" dirty="0"/>
              <a:t>in p-type </a:t>
            </a:r>
            <a:r>
              <a:rPr lang="en-US" sz="1600" dirty="0" smtClean="0"/>
              <a:t>silicon”):  </a:t>
            </a:r>
            <a:endParaRPr lang="en-US" sz="1600" dirty="0"/>
          </a:p>
          <a:p>
            <a:pPr lvl="2"/>
            <a:r>
              <a:rPr lang="en-US" sz="1600" dirty="0" smtClean="0"/>
              <a:t>favorable  </a:t>
            </a:r>
            <a:r>
              <a:rPr lang="en-US" sz="1600" dirty="0"/>
              <a:t>combination of weighting and electric field in heavily irradiated </a:t>
            </a:r>
            <a:r>
              <a:rPr lang="en-US" sz="1600" dirty="0" smtClean="0"/>
              <a:t>detector</a:t>
            </a:r>
          </a:p>
          <a:p>
            <a:pPr lvl="2"/>
            <a:r>
              <a:rPr lang="en-US" sz="1600" dirty="0" smtClean="0"/>
              <a:t>electron </a:t>
            </a:r>
            <a:r>
              <a:rPr lang="en-US" sz="1600" dirty="0"/>
              <a:t>collection,  multiplication at segmented </a:t>
            </a:r>
            <a:r>
              <a:rPr lang="en-US" sz="1600" dirty="0" smtClean="0"/>
              <a:t>electrode</a:t>
            </a:r>
          </a:p>
          <a:p>
            <a:pPr lvl="1"/>
            <a:r>
              <a:rPr lang="en-US" sz="1600" dirty="0" smtClean="0"/>
              <a:t>Situation after high level of irradiation:</a:t>
            </a:r>
            <a:r>
              <a:rPr lang="en-US" sz="1600" b="1" dirty="0" smtClean="0"/>
              <a:t> </a:t>
            </a:r>
            <a:endParaRPr lang="en-US" sz="1600" b="1" dirty="0"/>
          </a:p>
        </p:txBody>
      </p:sp>
      <p:pic>
        <p:nvPicPr>
          <p:cNvPr id="7" name="Picture 2" descr="COMO-CCE-COLLECTION-LOG-SEPTEMBER-09-TALK"/>
          <p:cNvPicPr>
            <a:picLocks noChangeAspect="1" noChangeArrowheads="1"/>
          </p:cNvPicPr>
          <p:nvPr/>
        </p:nvPicPr>
        <p:blipFill rotWithShape="1">
          <a:blip r:embed="rId3" cstate="print"/>
          <a:srcRect t="2401" b="16326"/>
          <a:stretch/>
        </p:blipFill>
        <p:spPr bwMode="auto">
          <a:xfrm>
            <a:off x="252146" y="1495635"/>
            <a:ext cx="4813276" cy="24748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610" y="2"/>
            <a:ext cx="7335816" cy="806427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Reminder: </a:t>
            </a:r>
            <a:r>
              <a:rPr lang="en-US" sz="2800" dirty="0" smtClean="0"/>
              <a:t>Segmented sensors: n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 vs. p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 readout</a:t>
            </a:r>
            <a:endParaRPr lang="en-GB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36</a:t>
            </a:fld>
            <a:r>
              <a:rPr lang="en-GB" smtClean="0"/>
              <a:t>-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259633" y="5373216"/>
            <a:ext cx="2664296" cy="1081534"/>
            <a:chOff x="1259632" y="5229200"/>
            <a:chExt cx="2808287" cy="1225550"/>
          </a:xfrm>
        </p:grpSpPr>
        <p:sp>
          <p:nvSpPr>
            <p:cNvPr id="9" name="AutoShape 22"/>
            <p:cNvSpPr>
              <a:spLocks noChangeArrowheads="1"/>
            </p:cNvSpPr>
            <p:nvPr/>
          </p:nvSpPr>
          <p:spPr bwMode="auto">
            <a:xfrm flipH="1">
              <a:off x="2628057" y="5661000"/>
              <a:ext cx="1439862" cy="792162"/>
            </a:xfrm>
            <a:prstGeom prst="rtTriangl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sl-SI"/>
            </a:p>
          </p:txBody>
        </p:sp>
        <p:sp>
          <p:nvSpPr>
            <p:cNvPr id="10" name="AutoShape 23"/>
            <p:cNvSpPr>
              <a:spLocks noChangeArrowheads="1"/>
            </p:cNvSpPr>
            <p:nvPr/>
          </p:nvSpPr>
          <p:spPr bwMode="auto">
            <a:xfrm>
              <a:off x="1259632" y="5661000"/>
              <a:ext cx="1946275" cy="792162"/>
            </a:xfrm>
            <a:prstGeom prst="rtTriangle">
              <a:avLst/>
            </a:prstGeom>
            <a:solidFill>
              <a:srgbClr val="FFFF00">
                <a:alpha val="43921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sl-SI">
                <a:latin typeface="Tahoma" pitchFamily="34" charset="0"/>
              </a:endParaRPr>
            </a:p>
          </p:txBody>
        </p:sp>
        <p:sp>
          <p:nvSpPr>
            <p:cNvPr id="11" name="Line 30"/>
            <p:cNvSpPr>
              <a:spLocks noChangeShapeType="1"/>
            </p:cNvSpPr>
            <p:nvPr/>
          </p:nvSpPr>
          <p:spPr bwMode="auto">
            <a:xfrm>
              <a:off x="1259632" y="5229200"/>
              <a:ext cx="0" cy="1223962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31"/>
            <p:cNvSpPr>
              <a:spLocks noChangeShapeType="1"/>
            </p:cNvSpPr>
            <p:nvPr/>
          </p:nvSpPr>
          <p:spPr bwMode="auto">
            <a:xfrm flipV="1">
              <a:off x="1259632" y="6453162"/>
              <a:ext cx="2808287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32"/>
            <p:cNvSpPr>
              <a:spLocks noChangeShapeType="1"/>
            </p:cNvSpPr>
            <p:nvPr/>
          </p:nvSpPr>
          <p:spPr bwMode="auto">
            <a:xfrm flipV="1">
              <a:off x="1259632" y="5229200"/>
              <a:ext cx="2808287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34"/>
            <p:cNvSpPr>
              <a:spLocks noChangeShapeType="1"/>
            </p:cNvSpPr>
            <p:nvPr/>
          </p:nvSpPr>
          <p:spPr bwMode="auto">
            <a:xfrm>
              <a:off x="4067919" y="5229200"/>
              <a:ext cx="0" cy="1223962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Oval 55"/>
            <p:cNvSpPr>
              <a:spLocks noChangeArrowheads="1"/>
            </p:cNvSpPr>
            <p:nvPr/>
          </p:nvSpPr>
          <p:spPr bwMode="auto">
            <a:xfrm>
              <a:off x="3007469" y="6299175"/>
              <a:ext cx="144463" cy="14446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l-SI"/>
            </a:p>
          </p:txBody>
        </p:sp>
        <p:sp>
          <p:nvSpPr>
            <p:cNvPr id="16" name="Oval 56"/>
            <p:cNvSpPr>
              <a:spLocks noChangeArrowheads="1"/>
            </p:cNvSpPr>
            <p:nvPr/>
          </p:nvSpPr>
          <p:spPr bwMode="auto">
            <a:xfrm>
              <a:off x="3151932" y="6299175"/>
              <a:ext cx="144462" cy="14446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l-SI"/>
            </a:p>
          </p:txBody>
        </p:sp>
        <p:sp>
          <p:nvSpPr>
            <p:cNvPr id="17" name="Oval 57"/>
            <p:cNvSpPr>
              <a:spLocks noChangeArrowheads="1"/>
            </p:cNvSpPr>
            <p:nvPr/>
          </p:nvSpPr>
          <p:spPr bwMode="auto">
            <a:xfrm>
              <a:off x="2864594" y="6299175"/>
              <a:ext cx="144463" cy="14446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l-SI"/>
            </a:p>
          </p:txBody>
        </p:sp>
        <p:sp>
          <p:nvSpPr>
            <p:cNvPr id="18" name="Line 58"/>
            <p:cNvSpPr>
              <a:spLocks noChangeShapeType="1"/>
            </p:cNvSpPr>
            <p:nvPr/>
          </p:nvSpPr>
          <p:spPr bwMode="auto">
            <a:xfrm flipH="1">
              <a:off x="2096244" y="6346800"/>
              <a:ext cx="7318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 Box 59"/>
            <p:cNvSpPr txBox="1">
              <a:spLocks noChangeArrowheads="1"/>
            </p:cNvSpPr>
            <p:nvPr/>
          </p:nvSpPr>
          <p:spPr bwMode="auto">
            <a:xfrm>
              <a:off x="1547664" y="5949279"/>
              <a:ext cx="723503" cy="418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holes</a:t>
              </a:r>
            </a:p>
          </p:txBody>
        </p:sp>
        <p:graphicFrame>
          <p:nvGraphicFramePr>
            <p:cNvPr id="20" name="Object 33"/>
            <p:cNvGraphicFramePr>
              <a:graphicFrameLocks noChangeAspect="1"/>
            </p:cNvGraphicFramePr>
            <p:nvPr/>
          </p:nvGraphicFramePr>
          <p:xfrm>
            <a:off x="1763688" y="5300960"/>
            <a:ext cx="1566862" cy="544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6" name="Enačba" r:id="rId4" imgW="812520" imgH="253800" progId="Equation.3">
                    <p:embed/>
                  </p:oleObj>
                </mc:Choice>
                <mc:Fallback>
                  <p:oleObj name="Enačba" r:id="rId4" imgW="81252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3688" y="5300960"/>
                          <a:ext cx="1566862" cy="5445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1" name="Straight Connector 20"/>
          <p:cNvCxnSpPr/>
          <p:nvPr/>
        </p:nvCxnSpPr>
        <p:spPr>
          <a:xfrm flipH="1">
            <a:off x="827584" y="5949280"/>
            <a:ext cx="432048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51521" y="5229202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smtClean="0"/>
              <a:t>           </a:t>
            </a:r>
            <a:r>
              <a:rPr lang="sl-SI" b="1" dirty="0" smtClean="0"/>
              <a:t>p</a:t>
            </a:r>
            <a:r>
              <a:rPr lang="sl-SI" b="1" baseline="30000" dirty="0" smtClean="0"/>
              <a:t>+</a:t>
            </a:r>
          </a:p>
          <a:p>
            <a:r>
              <a:rPr lang="en-GB" dirty="0" smtClean="0"/>
              <a:t>readout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3995937" y="5301208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b="1" dirty="0" smtClean="0">
                <a:solidFill>
                  <a:srgbClr val="A13B39"/>
                </a:solidFill>
              </a:rPr>
              <a:t>n</a:t>
            </a:r>
            <a:r>
              <a:rPr lang="sl-SI" b="1" baseline="30000" dirty="0" smtClean="0">
                <a:solidFill>
                  <a:srgbClr val="A13B39"/>
                </a:solidFill>
              </a:rPr>
              <a:t>+</a:t>
            </a:r>
            <a:endParaRPr lang="en-US" b="1" baseline="30000" dirty="0">
              <a:solidFill>
                <a:srgbClr val="A13B39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148065" y="5373216"/>
            <a:ext cx="2694284" cy="1080120"/>
            <a:chOff x="5580112" y="5085184"/>
            <a:chExt cx="2843106" cy="1225550"/>
          </a:xfrm>
        </p:grpSpPr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 flipH="1">
              <a:off x="6948537" y="5516984"/>
              <a:ext cx="1439862" cy="792162"/>
            </a:xfrm>
            <a:prstGeom prst="rtTriangl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sl-SI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5580112" y="5085184"/>
              <a:ext cx="0" cy="1223962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 flipV="1">
              <a:off x="5580112" y="6309146"/>
              <a:ext cx="2808287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 flipV="1">
              <a:off x="5580112" y="5085184"/>
              <a:ext cx="2808287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9" name="Object 39"/>
            <p:cNvGraphicFramePr>
              <a:graphicFrameLocks noChangeAspect="1"/>
            </p:cNvGraphicFramePr>
            <p:nvPr/>
          </p:nvGraphicFramePr>
          <p:xfrm>
            <a:off x="6051550" y="5222875"/>
            <a:ext cx="1452563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7" name="Enačba" r:id="rId6" imgW="787320" imgH="253800" progId="Equation.3">
                    <p:embed/>
                  </p:oleObj>
                </mc:Choice>
                <mc:Fallback>
                  <p:oleObj name="Enačba" r:id="rId6" imgW="78732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51550" y="5222875"/>
                          <a:ext cx="1452563" cy="520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AutoShape 44"/>
            <p:cNvSpPr>
              <a:spLocks noChangeArrowheads="1"/>
            </p:cNvSpPr>
            <p:nvPr/>
          </p:nvSpPr>
          <p:spPr bwMode="auto">
            <a:xfrm flipH="1">
              <a:off x="6445299" y="5516984"/>
              <a:ext cx="1946275" cy="792162"/>
            </a:xfrm>
            <a:prstGeom prst="rtTriangle">
              <a:avLst/>
            </a:prstGeom>
            <a:solidFill>
              <a:srgbClr val="FFFF00">
                <a:alpha val="43921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sl-SI">
                <a:latin typeface="Tahoma" pitchFamily="34" charset="0"/>
              </a:endParaRPr>
            </a:p>
          </p:txBody>
        </p:sp>
        <p:sp>
          <p:nvSpPr>
            <p:cNvPr id="31" name="Line 45"/>
            <p:cNvSpPr>
              <a:spLocks noChangeShapeType="1"/>
            </p:cNvSpPr>
            <p:nvPr/>
          </p:nvSpPr>
          <p:spPr bwMode="auto">
            <a:xfrm>
              <a:off x="8388399" y="5085184"/>
              <a:ext cx="0" cy="1223962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Oval 55"/>
            <p:cNvSpPr>
              <a:spLocks noChangeArrowheads="1"/>
            </p:cNvSpPr>
            <p:nvPr/>
          </p:nvSpPr>
          <p:spPr bwMode="auto">
            <a:xfrm>
              <a:off x="7454949" y="6155159"/>
              <a:ext cx="144463" cy="14446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l-SI"/>
            </a:p>
          </p:txBody>
        </p:sp>
        <p:sp>
          <p:nvSpPr>
            <p:cNvPr id="33" name="Oval 56"/>
            <p:cNvSpPr>
              <a:spLocks noChangeArrowheads="1"/>
            </p:cNvSpPr>
            <p:nvPr/>
          </p:nvSpPr>
          <p:spPr bwMode="auto">
            <a:xfrm>
              <a:off x="7599412" y="6155159"/>
              <a:ext cx="144462" cy="14446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l-SI"/>
            </a:p>
          </p:txBody>
        </p:sp>
        <p:sp>
          <p:nvSpPr>
            <p:cNvPr id="34" name="Oval 57"/>
            <p:cNvSpPr>
              <a:spLocks noChangeArrowheads="1"/>
            </p:cNvSpPr>
            <p:nvPr/>
          </p:nvSpPr>
          <p:spPr bwMode="auto">
            <a:xfrm>
              <a:off x="7312074" y="6155159"/>
              <a:ext cx="144463" cy="14446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sl-SI"/>
            </a:p>
          </p:txBody>
        </p:sp>
        <p:sp>
          <p:nvSpPr>
            <p:cNvPr id="35" name="Line 58"/>
            <p:cNvSpPr>
              <a:spLocks noChangeShapeType="1"/>
            </p:cNvSpPr>
            <p:nvPr/>
          </p:nvSpPr>
          <p:spPr bwMode="auto">
            <a:xfrm>
              <a:off x="7743874" y="6155159"/>
              <a:ext cx="6477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 Box 59"/>
            <p:cNvSpPr txBox="1">
              <a:spLocks noChangeArrowheads="1"/>
            </p:cNvSpPr>
            <p:nvPr/>
          </p:nvSpPr>
          <p:spPr bwMode="auto">
            <a:xfrm>
              <a:off x="7312074" y="5826546"/>
              <a:ext cx="1111144" cy="419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electrons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884369" y="5301210"/>
            <a:ext cx="930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b="1" dirty="0" smtClean="0">
                <a:solidFill>
                  <a:srgbClr val="A13B39"/>
                </a:solidFill>
              </a:rPr>
              <a:t>n</a:t>
            </a:r>
            <a:r>
              <a:rPr lang="sl-SI" b="1" baseline="30000" dirty="0" smtClean="0">
                <a:solidFill>
                  <a:srgbClr val="A13B39"/>
                </a:solidFill>
              </a:rPr>
              <a:t>+</a:t>
            </a:r>
          </a:p>
          <a:p>
            <a:r>
              <a:rPr lang="en-GB" dirty="0" smtClean="0"/>
              <a:t>readout</a:t>
            </a:r>
            <a:endParaRPr lang="en-GB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7812361" y="5949280"/>
            <a:ext cx="504056" cy="0"/>
          </a:xfrm>
          <a:prstGeom prst="line">
            <a:avLst/>
          </a:prstGeom>
          <a:ln w="25400">
            <a:solidFill>
              <a:srgbClr val="A13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716016" y="5301208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b="1" dirty="0" smtClean="0"/>
              <a:t>p</a:t>
            </a:r>
            <a:r>
              <a:rPr lang="sl-SI" b="1" baseline="30000" dirty="0" smtClean="0"/>
              <a:t>+</a:t>
            </a:r>
            <a:endParaRPr lang="en-US" b="1" baseline="30000" dirty="0"/>
          </a:p>
        </p:txBody>
      </p:sp>
      <p:sp>
        <p:nvSpPr>
          <p:cNvPr id="40" name="TextBox 39"/>
          <p:cNvSpPr txBox="1"/>
          <p:nvPr/>
        </p:nvSpPr>
        <p:spPr>
          <a:xfrm>
            <a:off x="7318615" y="5045286"/>
            <a:ext cx="17988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1050" dirty="0" smtClean="0"/>
              <a:t>[G. Kramberger, </a:t>
            </a:r>
            <a:r>
              <a:rPr lang="sl-SI" sz="1050" dirty="0" err="1" smtClean="0"/>
              <a:t>Vertex</a:t>
            </a:r>
            <a:r>
              <a:rPr lang="sl-SI" sz="1050" dirty="0" smtClean="0"/>
              <a:t> 2012]</a:t>
            </a:r>
            <a:endParaRPr lang="en-US" sz="1050" dirty="0"/>
          </a:p>
        </p:txBody>
      </p:sp>
      <p:sp>
        <p:nvSpPr>
          <p:cNvPr id="41" name="TextBox 40"/>
          <p:cNvSpPr txBox="1"/>
          <p:nvPr/>
        </p:nvSpPr>
        <p:spPr>
          <a:xfrm>
            <a:off x="1382146" y="5049180"/>
            <a:ext cx="254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baseline="30000" dirty="0" smtClean="0"/>
              <a:t>+</a:t>
            </a:r>
            <a:r>
              <a:rPr lang="en-US" dirty="0" smtClean="0"/>
              <a:t> readout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5120598" y="5049180"/>
            <a:ext cx="254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30000" dirty="0" smtClean="0"/>
              <a:t>+</a:t>
            </a:r>
            <a:r>
              <a:rPr lang="en-US" dirty="0" smtClean="0"/>
              <a:t> readout</a:t>
            </a:r>
            <a:endParaRPr lang="en-GB" dirty="0"/>
          </a:p>
        </p:txBody>
      </p:sp>
      <p:sp>
        <p:nvSpPr>
          <p:cNvPr id="43" name="TextShape 6"/>
          <p:cNvSpPr txBox="1"/>
          <p:nvPr/>
        </p:nvSpPr>
        <p:spPr>
          <a:xfrm>
            <a:off x="5877145" y="3969810"/>
            <a:ext cx="2655360" cy="2692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r"/>
            <a:r>
              <a:rPr lang="en-GB" sz="1000" b="1" dirty="0">
                <a:solidFill>
                  <a:srgbClr val="000000"/>
                </a:solidFill>
                <a:latin typeface="Arial"/>
                <a:ea typeface="TimesNewRomanPS-BoldMT"/>
              </a:rPr>
              <a:t>S. Wonsak, 25th RD50 Workshop Nov. 2014</a:t>
            </a:r>
            <a:endParaRPr b="1" dirty="0"/>
          </a:p>
        </p:txBody>
      </p:sp>
      <p:pic>
        <p:nvPicPr>
          <p:cNvPr id="44" name="Picture 43"/>
          <p:cNvPicPr/>
          <p:nvPr/>
        </p:nvPicPr>
        <p:blipFill>
          <a:blip r:embed="rId8"/>
          <a:stretch>
            <a:fillRect/>
          </a:stretch>
        </p:blipFill>
        <p:spPr>
          <a:xfrm>
            <a:off x="5247076" y="1485352"/>
            <a:ext cx="3469820" cy="24601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158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TCAD - Simulations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616624"/>
          </a:xfrm>
        </p:spPr>
        <p:txBody>
          <a:bodyPr/>
          <a:lstStyle/>
          <a:p>
            <a:r>
              <a:rPr lang="en-US" dirty="0" smtClean="0"/>
              <a:t>Device simulation of irradiated sensors</a:t>
            </a:r>
          </a:p>
          <a:p>
            <a:pPr lvl="1"/>
            <a:r>
              <a:rPr lang="en-US" dirty="0" smtClean="0"/>
              <a:t>Using: Custom made simulation software and </a:t>
            </a:r>
            <a:r>
              <a:rPr lang="en-US" dirty="0" err="1" smtClean="0"/>
              <a:t>Silvaco</a:t>
            </a:r>
            <a:r>
              <a:rPr lang="en-US" dirty="0" smtClean="0"/>
              <a:t> &amp; Synopsis TCAD tools</a:t>
            </a:r>
          </a:p>
          <a:p>
            <a:pPr lvl="1"/>
            <a:r>
              <a:rPr lang="en-US" dirty="0" smtClean="0"/>
              <a:t>RD50 simulation working group</a:t>
            </a:r>
          </a:p>
          <a:p>
            <a:pPr lvl="2"/>
            <a:r>
              <a:rPr lang="en-US" sz="1600" dirty="0" smtClean="0"/>
              <a:t>Good progress in reproducing experimental results on </a:t>
            </a:r>
            <a:br>
              <a:rPr lang="en-US" sz="1600" dirty="0" smtClean="0"/>
            </a:br>
            <a:r>
              <a:rPr lang="en-US" sz="1600" dirty="0" smtClean="0"/>
              <a:t>     leakage current, space charge, E-Field, trapping …..</a:t>
            </a:r>
          </a:p>
          <a:p>
            <a:pPr lvl="2"/>
            <a:r>
              <a:rPr lang="en-US" sz="1600" dirty="0" smtClean="0"/>
              <a:t>However, …. still some work on going to “inter-calibrate” the tools</a:t>
            </a:r>
          </a:p>
          <a:p>
            <a:pPr lvl="2"/>
            <a:r>
              <a:rPr lang="en-US" sz="1600" dirty="0" smtClean="0"/>
              <a:t>Enormous parameter space ranging from semiconductor physics parameters and models over device parameters towards defect parameters </a:t>
            </a:r>
            <a:r>
              <a:rPr lang="en-US" sz="1600" dirty="0" smtClean="0">
                <a:sym typeface="Wingdings" pitchFamily="2" charset="2"/>
              </a:rPr>
              <a:t> </a:t>
            </a:r>
            <a:r>
              <a:rPr lang="en-US" sz="1600" b="1" dirty="0" smtClean="0">
                <a:sym typeface="Wingdings" pitchFamily="2" charset="2"/>
              </a:rPr>
              <a:t>Tools ready but need for proper input parameters!</a:t>
            </a:r>
            <a:endParaRPr lang="en-US" sz="1600" b="1" dirty="0" smtClean="0"/>
          </a:p>
          <a:p>
            <a:r>
              <a:rPr lang="en-US" dirty="0" smtClean="0"/>
              <a:t>Working with “effective levels” for simulation of irradiated devices</a:t>
            </a:r>
          </a:p>
          <a:p>
            <a:pPr lvl="2"/>
            <a:r>
              <a:rPr lang="en-US" sz="1600" dirty="0" smtClean="0"/>
              <a:t>Most often 2, 3 or 4 “effective levels” used to simulate detector behavior</a:t>
            </a:r>
          </a:p>
          <a:p>
            <a:pPr lvl="2"/>
            <a:r>
              <a:rPr lang="en-US" sz="1600" dirty="0" smtClean="0"/>
              <a:t>Introduction rates and cross sections of defects tuned to match experimental data</a:t>
            </a:r>
            <a:endParaRPr lang="en-GB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37</a:t>
            </a:fld>
            <a:r>
              <a:rPr lang="en-GB" smtClean="0"/>
              <a:t>-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58" y="4676626"/>
            <a:ext cx="4819393" cy="1812714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636785" y="4284095"/>
            <a:ext cx="477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Measured defects                         TCAD input</a:t>
            </a:r>
            <a:endParaRPr lang="en-GB" b="1" i="1" dirty="0">
              <a:solidFill>
                <a:srgbClr val="FF000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112061" y="4364815"/>
            <a:ext cx="528121" cy="243609"/>
          </a:xfrm>
          <a:prstGeom prst="rightArrow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07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RD50 Organizational Structure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07964" y="908890"/>
            <a:ext cx="8772525" cy="4937125"/>
            <a:chOff x="207963" y="998538"/>
            <a:chExt cx="8772525" cy="4937125"/>
          </a:xfrm>
        </p:grpSpPr>
        <p:sp>
          <p:nvSpPr>
            <p:cNvPr id="18" name="AutoShape 33"/>
            <p:cNvSpPr>
              <a:spLocks noChangeArrowheads="1"/>
            </p:cNvSpPr>
            <p:nvPr/>
          </p:nvSpPr>
          <p:spPr bwMode="auto">
            <a:xfrm>
              <a:off x="1887660" y="998538"/>
              <a:ext cx="5369242" cy="1169987"/>
            </a:xfrm>
            <a:prstGeom prst="flowChartProcess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800" b="1" dirty="0">
                  <a:solidFill>
                    <a:schemeClr val="tx1"/>
                  </a:solidFill>
                </a:rPr>
                <a:t> Co-Spokespersons</a:t>
              </a:r>
              <a:br>
                <a:rPr lang="en-US" sz="1800" b="1" dirty="0">
                  <a:solidFill>
                    <a:schemeClr val="tx1"/>
                  </a:solidFill>
                </a:rPr>
              </a:br>
              <a:r>
                <a:rPr lang="en-US" sz="1800" b="1" dirty="0">
                  <a:solidFill>
                    <a:schemeClr val="tx1"/>
                  </a:solidFill>
                </a:rPr>
                <a:t>  </a:t>
              </a:r>
              <a:r>
                <a:rPr lang="en-US" sz="1600" b="1" i="1" dirty="0">
                  <a:solidFill>
                    <a:schemeClr val="tx1"/>
                  </a:solidFill>
                </a:rPr>
                <a:t>Gianluigi Casse     </a:t>
              </a:r>
              <a:r>
                <a:rPr lang="en-US" sz="1600" b="1" dirty="0">
                  <a:solidFill>
                    <a:schemeClr val="tx1"/>
                  </a:solidFill>
                </a:rPr>
                <a:t>and      </a:t>
              </a:r>
              <a:r>
                <a:rPr lang="en-US" sz="1600" b="1" i="1" dirty="0">
                  <a:solidFill>
                    <a:schemeClr val="tx1"/>
                  </a:solidFill>
                </a:rPr>
                <a:t>Michael Moll</a:t>
              </a:r>
              <a:r>
                <a:rPr lang="en-US" b="1" dirty="0"/>
                <a:t> </a:t>
              </a:r>
              <a:r>
                <a:rPr lang="en-US" sz="1600" b="0" dirty="0">
                  <a:solidFill>
                    <a:schemeClr val="tx1"/>
                  </a:solidFill>
                </a:rPr>
                <a:t/>
              </a:r>
              <a:br>
                <a:rPr lang="en-US" sz="1600" b="0" dirty="0">
                  <a:solidFill>
                    <a:schemeClr val="tx1"/>
                  </a:solidFill>
                </a:rPr>
              </a:br>
              <a:r>
                <a:rPr lang="en-US" sz="1600" b="0" dirty="0" smtClean="0">
                  <a:solidFill>
                    <a:schemeClr val="tx1"/>
                  </a:solidFill>
                </a:rPr>
                <a:t>  </a:t>
              </a:r>
              <a:r>
                <a:rPr lang="en-US" sz="1200" b="0" dirty="0" smtClean="0">
                  <a:solidFill>
                    <a:schemeClr val="tx1"/>
                  </a:solidFill>
                </a:rPr>
                <a:t>(Liverpool University, UK                         (CERN  EP-DT)          </a:t>
              </a:r>
              <a:endParaRPr lang="en-US" sz="1200" dirty="0"/>
            </a:p>
            <a:p>
              <a:pPr algn="ctr" eaLnBrk="1" hangingPunct="1"/>
              <a:r>
                <a:rPr lang="en-US" sz="1200" b="0" dirty="0" smtClean="0">
                  <a:solidFill>
                    <a:schemeClr val="tx1"/>
                  </a:solidFill>
                </a:rPr>
                <a:t>&amp; FBK-CMM, Trento, Italy)                                                    </a:t>
              </a:r>
              <a:endParaRPr lang="en-US" sz="1200" b="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AutoShape 35"/>
            <p:cNvCxnSpPr>
              <a:cxnSpLocks noChangeShapeType="1"/>
              <a:stCxn id="18" idx="2"/>
              <a:endCxn id="23" idx="0"/>
            </p:cNvCxnSpPr>
            <p:nvPr/>
          </p:nvCxnSpPr>
          <p:spPr bwMode="auto">
            <a:xfrm rot="5400000">
              <a:off x="2616171" y="766157"/>
              <a:ext cx="553743" cy="335847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" name="AutoShape 36"/>
            <p:cNvCxnSpPr>
              <a:cxnSpLocks noChangeShapeType="1"/>
              <a:stCxn id="18" idx="2"/>
              <a:endCxn id="24" idx="0"/>
            </p:cNvCxnSpPr>
            <p:nvPr/>
          </p:nvCxnSpPr>
          <p:spPr bwMode="auto">
            <a:xfrm rot="5400000">
              <a:off x="3739365" y="1889351"/>
              <a:ext cx="553743" cy="111209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" name="AutoShape 40"/>
            <p:cNvCxnSpPr>
              <a:cxnSpLocks noChangeShapeType="1"/>
              <a:stCxn id="18" idx="2"/>
              <a:endCxn id="30" idx="0"/>
            </p:cNvCxnSpPr>
            <p:nvPr/>
          </p:nvCxnSpPr>
          <p:spPr bwMode="auto">
            <a:xfrm rot="16200000" flipH="1">
              <a:off x="4862411" y="1878395"/>
              <a:ext cx="554038" cy="113429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" name="AutoShape 41"/>
            <p:cNvCxnSpPr>
              <a:cxnSpLocks noChangeShapeType="1"/>
              <a:stCxn id="18" idx="2"/>
              <a:endCxn id="25" idx="0"/>
            </p:cNvCxnSpPr>
            <p:nvPr/>
          </p:nvCxnSpPr>
          <p:spPr bwMode="auto">
            <a:xfrm rot="16200000" flipH="1">
              <a:off x="5985752" y="755053"/>
              <a:ext cx="553743" cy="338068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3" name="AutoShape 43"/>
            <p:cNvSpPr>
              <a:spLocks noChangeArrowheads="1"/>
            </p:cNvSpPr>
            <p:nvPr/>
          </p:nvSpPr>
          <p:spPr bwMode="auto">
            <a:xfrm>
              <a:off x="207963" y="2722268"/>
              <a:ext cx="2011680" cy="847292"/>
            </a:xfrm>
            <a:prstGeom prst="flowChartProcess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 eaLnBrk="1" hangingPunct="1"/>
              <a:r>
                <a:rPr lang="en-US" sz="1400" b="1" noProof="1">
                  <a:solidFill>
                    <a:schemeClr val="tx1"/>
                  </a:solidFill>
                </a:rPr>
                <a:t>Defect / Material</a:t>
              </a:r>
              <a:br>
                <a:rPr lang="en-US" sz="1400" b="1" noProof="1">
                  <a:solidFill>
                    <a:schemeClr val="tx1"/>
                  </a:solidFill>
                </a:rPr>
              </a:br>
              <a:r>
                <a:rPr lang="en-US" sz="1400" b="1" noProof="1">
                  <a:solidFill>
                    <a:schemeClr val="tx1"/>
                  </a:solidFill>
                </a:rPr>
                <a:t> Characterization</a:t>
              </a:r>
              <a:r>
                <a:rPr lang="en-US" sz="1200" b="0" noProof="1">
                  <a:solidFill>
                    <a:schemeClr val="tx1"/>
                  </a:solidFill>
                </a:rPr>
                <a:t/>
              </a:r>
              <a:br>
                <a:rPr lang="en-US" sz="1200" b="0" noProof="1">
                  <a:solidFill>
                    <a:schemeClr val="tx1"/>
                  </a:solidFill>
                </a:rPr>
              </a:br>
              <a:r>
                <a:rPr lang="en-US" sz="1200" b="0" i="1" noProof="1" smtClean="0">
                  <a:solidFill>
                    <a:schemeClr val="tx1"/>
                  </a:solidFill>
                </a:rPr>
                <a:t>Ioana Pintilie</a:t>
              </a:r>
              <a:r>
                <a:rPr lang="en-US" sz="1200" b="0" i="1" noProof="1">
                  <a:solidFill>
                    <a:schemeClr val="tx1"/>
                  </a:solidFill>
                </a:rPr>
                <a:t/>
              </a:r>
              <a:br>
                <a:rPr lang="en-US" sz="1200" b="0" i="1" noProof="1">
                  <a:solidFill>
                    <a:schemeClr val="tx1"/>
                  </a:solidFill>
                </a:rPr>
              </a:br>
              <a:r>
                <a:rPr lang="en-US" sz="1000" b="0" noProof="1" smtClean="0">
                  <a:solidFill>
                    <a:schemeClr val="tx1"/>
                  </a:solidFill>
                </a:rPr>
                <a:t>(NIMP Bucharest)</a:t>
              </a:r>
              <a:endParaRPr lang="en-US" sz="1000" b="0" noProof="1">
                <a:solidFill>
                  <a:schemeClr val="tx1"/>
                </a:solidFill>
              </a:endParaRPr>
            </a:p>
          </p:txBody>
        </p:sp>
        <p:sp>
          <p:nvSpPr>
            <p:cNvPr id="24" name="AutoShape 44"/>
            <p:cNvSpPr>
              <a:spLocks noChangeArrowheads="1"/>
            </p:cNvSpPr>
            <p:nvPr/>
          </p:nvSpPr>
          <p:spPr bwMode="auto">
            <a:xfrm>
              <a:off x="2454351" y="2722268"/>
              <a:ext cx="2011680" cy="847292"/>
            </a:xfrm>
            <a:prstGeom prst="flowChartProcess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 eaLnBrk="1" hangingPunct="1"/>
              <a:r>
                <a:rPr lang="en-US" sz="1400" b="1" noProof="1" smtClean="0">
                  <a:solidFill>
                    <a:schemeClr val="tx1"/>
                  </a:solidFill>
                </a:rPr>
                <a:t>Detector </a:t>
              </a:r>
              <a:br>
                <a:rPr lang="en-US" sz="1400" b="1" noProof="1" smtClean="0">
                  <a:solidFill>
                    <a:schemeClr val="tx1"/>
                  </a:solidFill>
                </a:rPr>
              </a:br>
              <a:r>
                <a:rPr lang="en-US" sz="1400" b="1" noProof="1" smtClean="0">
                  <a:solidFill>
                    <a:schemeClr val="tx1"/>
                  </a:solidFill>
                </a:rPr>
                <a:t>Characterization</a:t>
              </a:r>
              <a:r>
                <a:rPr lang="en-US" sz="1200" noProof="1" smtClean="0">
                  <a:solidFill>
                    <a:schemeClr val="tx1"/>
                  </a:solidFill>
                </a:rPr>
                <a:t/>
              </a:r>
              <a:br>
                <a:rPr lang="en-US" sz="1200" noProof="1" smtClean="0">
                  <a:solidFill>
                    <a:schemeClr val="tx1"/>
                  </a:solidFill>
                </a:rPr>
              </a:br>
              <a:r>
                <a:rPr lang="en-US" sz="1200" b="0" i="1" noProof="1" smtClean="0">
                  <a:solidFill>
                    <a:schemeClr val="tx1"/>
                  </a:solidFill>
                </a:rPr>
                <a:t>Eckhart </a:t>
              </a:r>
              <a:r>
                <a:rPr lang="en-US" sz="1200" b="0" i="1" noProof="1">
                  <a:solidFill>
                    <a:schemeClr val="tx1"/>
                  </a:solidFill>
                </a:rPr>
                <a:t>Fretwurst</a:t>
              </a:r>
              <a:r>
                <a:rPr lang="en-US" sz="1200" b="0" noProof="1">
                  <a:solidFill>
                    <a:schemeClr val="tx1"/>
                  </a:solidFill>
                </a:rPr>
                <a:t/>
              </a:r>
              <a:br>
                <a:rPr lang="en-US" sz="1200" b="0" noProof="1">
                  <a:solidFill>
                    <a:schemeClr val="tx1"/>
                  </a:solidFill>
                </a:rPr>
              </a:br>
              <a:r>
                <a:rPr lang="en-US" sz="1000" b="0" noProof="1">
                  <a:solidFill>
                    <a:schemeClr val="tx1"/>
                  </a:solidFill>
                </a:rPr>
                <a:t>(Hamburg University</a:t>
              </a:r>
              <a:r>
                <a:rPr lang="en-US" sz="1000" b="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AutoShape 47"/>
            <p:cNvSpPr>
              <a:spLocks noChangeArrowheads="1"/>
            </p:cNvSpPr>
            <p:nvPr/>
          </p:nvSpPr>
          <p:spPr bwMode="auto">
            <a:xfrm>
              <a:off x="6947126" y="2722268"/>
              <a:ext cx="2011680" cy="847292"/>
            </a:xfrm>
            <a:prstGeom prst="flowChartProcess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 eaLnBrk="1" hangingPunct="1"/>
              <a:r>
                <a:rPr lang="en-US" sz="1400" b="1" dirty="0">
                  <a:solidFill>
                    <a:schemeClr val="tx1"/>
                  </a:solidFill>
                </a:rPr>
                <a:t>Full 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Detector </a:t>
              </a:r>
              <a:br>
                <a:rPr lang="en-US" sz="1400" b="1" dirty="0" smtClean="0">
                  <a:solidFill>
                    <a:schemeClr val="tx1"/>
                  </a:solidFill>
                </a:rPr>
              </a:br>
              <a:r>
                <a:rPr lang="en-US" sz="1400" b="1" dirty="0" smtClean="0">
                  <a:solidFill>
                    <a:schemeClr val="tx1"/>
                  </a:solidFill>
                </a:rPr>
                <a:t>Systems</a:t>
              </a:r>
              <a:r>
                <a:rPr lang="en-US" sz="1200" dirty="0" smtClean="0">
                  <a:solidFill>
                    <a:schemeClr val="tx1"/>
                  </a:solidFill>
                </a:rPr>
                <a:t/>
              </a:r>
              <a:br>
                <a:rPr lang="en-US" sz="1200" dirty="0" smtClean="0">
                  <a:solidFill>
                    <a:schemeClr val="tx1"/>
                  </a:solidFill>
                </a:rPr>
              </a:br>
              <a:r>
                <a:rPr lang="en-US" sz="1200" b="0" dirty="0" smtClean="0">
                  <a:solidFill>
                    <a:schemeClr val="tx1"/>
                  </a:solidFill>
                </a:rPr>
                <a:t> </a:t>
              </a:r>
              <a:r>
                <a:rPr lang="en-US" sz="1200" b="0" i="1" dirty="0" smtClean="0">
                  <a:solidFill>
                    <a:schemeClr val="tx1"/>
                  </a:solidFill>
                </a:rPr>
                <a:t>Gregor Kramberger</a:t>
              </a:r>
              <a:r>
                <a:rPr lang="en-US" sz="1200" b="0" noProof="1">
                  <a:solidFill>
                    <a:schemeClr val="tx1"/>
                  </a:solidFill>
                </a:rPr>
                <a:t/>
              </a:r>
              <a:br>
                <a:rPr lang="en-US" sz="1200" b="0" noProof="1">
                  <a:solidFill>
                    <a:schemeClr val="tx1"/>
                  </a:solidFill>
                </a:rPr>
              </a:br>
              <a:r>
                <a:rPr lang="en-US" sz="1200" b="0" noProof="1">
                  <a:solidFill>
                    <a:schemeClr val="tx1"/>
                  </a:solidFill>
                </a:rPr>
                <a:t> (</a:t>
              </a:r>
              <a:r>
                <a:rPr lang="en-US" sz="1000" b="0" dirty="0" smtClean="0">
                  <a:solidFill>
                    <a:schemeClr val="tx1"/>
                  </a:solidFill>
                </a:rPr>
                <a:t>Ljubljana University) </a:t>
              </a:r>
              <a:endParaRPr lang="en-US" sz="1000" b="0" dirty="0">
                <a:solidFill>
                  <a:schemeClr val="tx1"/>
                </a:solidFill>
              </a:endParaRPr>
            </a:p>
          </p:txBody>
        </p:sp>
        <p:sp>
          <p:nvSpPr>
            <p:cNvPr id="26" name="AutoShape 49"/>
            <p:cNvSpPr>
              <a:spLocks noChangeArrowheads="1"/>
            </p:cNvSpPr>
            <p:nvPr/>
          </p:nvSpPr>
          <p:spPr bwMode="auto">
            <a:xfrm>
              <a:off x="209550" y="3649663"/>
              <a:ext cx="2011680" cy="228600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91440" bIns="91440"/>
            <a:lstStyle/>
            <a:p>
              <a:pPr marL="171450" indent="-171450" eaLnBrk="1" hangingPunct="1">
                <a:buFont typeface="Arial" pitchFamily="34" charset="0"/>
                <a:buChar char="•"/>
                <a:defRPr/>
              </a:pPr>
              <a:r>
                <a:rPr lang="en-US" sz="1050" b="1" dirty="0" smtClean="0"/>
                <a:t>Characterization of</a:t>
              </a:r>
              <a:br>
                <a:rPr lang="en-US" sz="1050" b="1" dirty="0" smtClean="0"/>
              </a:br>
              <a:r>
                <a:rPr lang="en-US" sz="1050" b="1" dirty="0" smtClean="0"/>
                <a:t>microscopic properties</a:t>
              </a:r>
              <a:br>
                <a:rPr lang="en-US" sz="1050" b="1" dirty="0" smtClean="0"/>
              </a:br>
              <a:r>
                <a:rPr lang="en-US" sz="1050" b="1" dirty="0" smtClean="0"/>
                <a:t>of standard-, defect engineered and new materials  pre- and post- irradiation</a:t>
              </a:r>
              <a:endParaRPr lang="en-US" sz="1050" b="1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itchFamily="34" charset="0"/>
                <a:buChar char="•"/>
                <a:defRPr/>
              </a:pPr>
              <a:r>
                <a:rPr lang="en-US" sz="1000" b="1" noProof="1" smtClean="0"/>
                <a:t>DLTS, TSC, ….</a:t>
              </a:r>
            </a:p>
            <a:p>
              <a:pPr marL="171450" indent="-171450">
                <a:buFont typeface="Arial" pitchFamily="34" charset="0"/>
                <a:buChar char="•"/>
                <a:defRPr/>
              </a:pPr>
              <a:r>
                <a:rPr lang="en-US" sz="1000" b="1" noProof="1" smtClean="0"/>
                <a:t>SIMS, SR, …</a:t>
              </a:r>
            </a:p>
            <a:p>
              <a:pPr marL="171450" indent="-171450">
                <a:buFont typeface="Arial" pitchFamily="34" charset="0"/>
                <a:buChar char="•"/>
                <a:defRPr/>
              </a:pPr>
              <a:r>
                <a:rPr lang="en-US" sz="1000" b="1" noProof="1" smtClean="0"/>
                <a:t>NIEL (calculations)</a:t>
              </a:r>
            </a:p>
            <a:p>
              <a:pPr marL="171450" indent="-171450">
                <a:buFont typeface="Arial" pitchFamily="34" charset="0"/>
                <a:buChar char="•"/>
                <a:defRPr/>
              </a:pPr>
              <a:r>
                <a:rPr lang="en-US" sz="1000" dirty="0" smtClean="0">
                  <a:solidFill>
                    <a:srgbClr val="0000FF"/>
                  </a:solidFill>
                </a:rPr>
                <a:t>WODEAN</a:t>
              </a:r>
              <a:r>
                <a:rPr lang="en-US" sz="1000" dirty="0">
                  <a:solidFill>
                    <a:srgbClr val="0000FF"/>
                  </a:solidFill>
                </a:rPr>
                <a:t>: Workshop </a:t>
              </a:r>
              <a:br>
                <a:rPr lang="en-US" sz="1000" dirty="0">
                  <a:solidFill>
                    <a:srgbClr val="0000FF"/>
                  </a:solidFill>
                </a:rPr>
              </a:br>
              <a:r>
                <a:rPr lang="en-US" sz="1000" dirty="0" smtClean="0">
                  <a:solidFill>
                    <a:srgbClr val="0000FF"/>
                  </a:solidFill>
                </a:rPr>
                <a:t> </a:t>
              </a:r>
              <a:r>
                <a:rPr lang="en-US" sz="1000" dirty="0">
                  <a:solidFill>
                    <a:srgbClr val="0000FF"/>
                  </a:solidFill>
                </a:rPr>
                <a:t>on Defect Analysis in </a:t>
              </a:r>
              <a:br>
                <a:rPr lang="en-US" sz="1000" dirty="0">
                  <a:solidFill>
                    <a:srgbClr val="0000FF"/>
                  </a:solidFill>
                </a:rPr>
              </a:br>
              <a:r>
                <a:rPr lang="en-US" sz="1000" dirty="0" smtClean="0">
                  <a:solidFill>
                    <a:srgbClr val="0000FF"/>
                  </a:solidFill>
                </a:rPr>
                <a:t>   </a:t>
              </a:r>
              <a:r>
                <a:rPr lang="en-US" sz="1000" dirty="0">
                  <a:solidFill>
                    <a:srgbClr val="0000FF"/>
                  </a:solidFill>
                </a:rPr>
                <a:t>Silicon Detectors</a:t>
              </a:r>
              <a:br>
                <a:rPr lang="en-US" sz="1000" dirty="0">
                  <a:solidFill>
                    <a:srgbClr val="0000FF"/>
                  </a:solidFill>
                </a:rPr>
              </a:br>
              <a:r>
                <a:rPr lang="en-US" sz="1000" dirty="0" smtClean="0">
                  <a:solidFill>
                    <a:srgbClr val="0000FF"/>
                  </a:solidFill>
                </a:rPr>
                <a:t>(</a:t>
              </a:r>
              <a:r>
                <a:rPr lang="en-US" sz="1000" dirty="0" err="1">
                  <a:solidFill>
                    <a:srgbClr val="0000FF"/>
                  </a:solidFill>
                </a:rPr>
                <a:t>G.Lindstroem</a:t>
              </a:r>
              <a:r>
                <a:rPr lang="en-US" sz="1000" dirty="0">
                  <a:solidFill>
                    <a:srgbClr val="0000FF"/>
                  </a:solidFill>
                </a:rPr>
                <a:t> &amp; </a:t>
              </a:r>
              <a:r>
                <a:rPr lang="en-US" sz="1000" dirty="0" err="1">
                  <a:solidFill>
                    <a:srgbClr val="0000FF"/>
                  </a:solidFill>
                </a:rPr>
                <a:t>M.Bruzzi</a:t>
              </a:r>
              <a:r>
                <a:rPr lang="en-US" sz="1000" dirty="0">
                  <a:solidFill>
                    <a:srgbClr val="0000FF"/>
                  </a:solidFill>
                </a:rPr>
                <a:t>)</a:t>
              </a:r>
            </a:p>
            <a:p>
              <a:pPr marL="171450" indent="-171450" algn="ctr">
                <a:buFont typeface="Arial" pitchFamily="34" charset="0"/>
                <a:buChar char="•"/>
                <a:defRPr/>
              </a:pPr>
              <a:endParaRPr lang="en-US" sz="1000" b="1" noProof="1"/>
            </a:p>
            <a:p>
              <a:pPr algn="ctr" eaLnBrk="1" hangingPunct="1">
                <a:defRPr/>
              </a:pPr>
              <a:r>
                <a:rPr lang="en-US" sz="1000" b="0" dirty="0">
                  <a:solidFill>
                    <a:schemeClr val="tx1"/>
                  </a:solidFill>
                </a:rPr>
                <a:t/>
              </a:r>
              <a:br>
                <a:rPr lang="en-US" sz="1000" b="0" dirty="0">
                  <a:solidFill>
                    <a:schemeClr val="tx1"/>
                  </a:solidFill>
                </a:rPr>
              </a:br>
              <a:r>
                <a:rPr lang="en-US" sz="1000" b="0" dirty="0">
                  <a:solidFill>
                    <a:schemeClr val="tx1"/>
                  </a:solidFill>
                </a:rPr>
                <a:t/>
              </a:r>
              <a:br>
                <a:rPr lang="en-US" sz="1000" b="0" dirty="0">
                  <a:solidFill>
                    <a:schemeClr val="tx1"/>
                  </a:solidFill>
                </a:rPr>
              </a:br>
              <a:endParaRPr lang="en-US" sz="1050" b="0" dirty="0">
                <a:solidFill>
                  <a:schemeClr val="tx1"/>
                </a:solidFill>
              </a:endParaRPr>
            </a:p>
          </p:txBody>
        </p:sp>
        <p:sp>
          <p:nvSpPr>
            <p:cNvPr id="27" name="AutoShape 50"/>
            <p:cNvSpPr>
              <a:spLocks noChangeArrowheads="1"/>
            </p:cNvSpPr>
            <p:nvPr/>
          </p:nvSpPr>
          <p:spPr bwMode="auto">
            <a:xfrm>
              <a:off x="2462636" y="3649663"/>
              <a:ext cx="2011680" cy="228600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91440" bIns="91440"/>
            <a:lstStyle/>
            <a:p>
              <a:pPr marL="57150" indent="-57150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noProof="1" smtClean="0"/>
                <a:t>Characterization of test  structures (IV, CV, CCE, TCT,.)</a:t>
              </a:r>
            </a:p>
            <a:p>
              <a:pPr marL="57150" indent="-57150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noProof="1" smtClean="0"/>
                <a:t>Development and testing of defect engineered silicon devices</a:t>
              </a:r>
            </a:p>
            <a:p>
              <a:pPr marL="57150" indent="-57150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noProof="1" smtClean="0"/>
                <a:t>EPI, MCZ and other materials</a:t>
              </a:r>
            </a:p>
            <a:p>
              <a:pPr marL="57150" indent="-57150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noProof="1" smtClean="0"/>
                <a:t>NIEL (experimental)</a:t>
              </a:r>
            </a:p>
            <a:p>
              <a:pPr marL="57150" indent="-57150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noProof="1" smtClean="0"/>
                <a:t>Device modeling</a:t>
              </a:r>
            </a:p>
            <a:p>
              <a:pPr marL="57150" indent="-57150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noProof="1" smtClean="0"/>
                <a:t>Operational conditions</a:t>
              </a:r>
            </a:p>
            <a:p>
              <a:pPr marL="57150" indent="-57150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noProof="1" smtClean="0"/>
                <a:t>Common irradiations</a:t>
              </a:r>
              <a:endParaRPr lang="en-US" sz="1050" b="0" dirty="0">
                <a:solidFill>
                  <a:srgbClr val="0000FF"/>
                </a:solidFill>
              </a:endParaRPr>
            </a:p>
            <a:p>
              <a:pPr algn="l" eaLnBrk="1" hangingPunct="1">
                <a:buFont typeface="Arial" pitchFamily="34" charset="0"/>
                <a:buChar char="•"/>
                <a:tabLst>
                  <a:tab pos="95250" algn="l"/>
                </a:tabLst>
                <a:defRPr/>
              </a:pPr>
              <a:r>
                <a:rPr lang="en-US" sz="1050" b="0" dirty="0" smtClean="0">
                  <a:solidFill>
                    <a:srgbClr val="0000FF"/>
                  </a:solidFill>
                </a:rPr>
                <a:t> Wafer procurement  (</a:t>
              </a:r>
              <a:r>
                <a:rPr lang="en-US" sz="1050" b="0" dirty="0" err="1" smtClean="0">
                  <a:solidFill>
                    <a:srgbClr val="0000FF"/>
                  </a:solidFill>
                </a:rPr>
                <a:t>M.Moll</a:t>
              </a:r>
              <a:r>
                <a:rPr lang="en-US" sz="1050" b="0" dirty="0" smtClean="0">
                  <a:solidFill>
                    <a:srgbClr val="0000FF"/>
                  </a:solidFill>
                </a:rPr>
                <a:t>)</a:t>
              </a:r>
            </a:p>
            <a:p>
              <a:pPr algn="l" eaLnBrk="1" hangingPunct="1">
                <a:buFont typeface="Arial" pitchFamily="34" charset="0"/>
                <a:buChar char="•"/>
                <a:tabLst>
                  <a:tab pos="95250" algn="l"/>
                </a:tabLst>
                <a:defRPr/>
              </a:pPr>
              <a:r>
                <a:rPr lang="en-US" sz="1050" dirty="0" smtClean="0">
                  <a:solidFill>
                    <a:srgbClr val="0000FF"/>
                  </a:solidFill>
                </a:rPr>
                <a:t> Device Simulations (</a:t>
              </a:r>
              <a:r>
                <a:rPr lang="en-US" sz="1050" dirty="0" err="1" smtClean="0">
                  <a:solidFill>
                    <a:srgbClr val="0000FF"/>
                  </a:solidFill>
                </a:rPr>
                <a:t>V.Eremin</a:t>
              </a:r>
              <a:r>
                <a:rPr lang="en-US" sz="1050" dirty="0" smtClean="0">
                  <a:solidFill>
                    <a:srgbClr val="0000FF"/>
                  </a:solidFill>
                </a:rPr>
                <a:t>)</a:t>
              </a:r>
            </a:p>
            <a:p>
              <a:pPr algn="l" eaLnBrk="1" hangingPunct="1">
                <a:buFont typeface="Arial" pitchFamily="34" charset="0"/>
                <a:buChar char="•"/>
                <a:tabLst>
                  <a:tab pos="95250" algn="l"/>
                </a:tabLst>
                <a:defRPr/>
              </a:pPr>
              <a:r>
                <a:rPr lang="en-US" sz="1050" b="0" dirty="0">
                  <a:solidFill>
                    <a:srgbClr val="0000FF"/>
                  </a:solidFill>
                </a:rPr>
                <a:t> </a:t>
              </a:r>
              <a:r>
                <a:rPr lang="en-US" sz="1050" b="0" dirty="0" smtClean="0">
                  <a:solidFill>
                    <a:srgbClr val="0000FF"/>
                  </a:solidFill>
                </a:rPr>
                <a:t>Acceptor removal (</a:t>
              </a:r>
              <a:r>
                <a:rPr lang="en-US" sz="1050" b="0" dirty="0" err="1" smtClean="0">
                  <a:solidFill>
                    <a:srgbClr val="0000FF"/>
                  </a:solidFill>
                </a:rPr>
                <a:t>Kramberger</a:t>
              </a:r>
              <a:r>
                <a:rPr lang="en-US" sz="1050" b="0" dirty="0" smtClean="0">
                  <a:solidFill>
                    <a:srgbClr val="0000FF"/>
                  </a:solidFill>
                </a:rPr>
                <a:t>)</a:t>
              </a:r>
              <a:r>
                <a:rPr lang="en-US" sz="1000" b="0" dirty="0">
                  <a:solidFill>
                    <a:schemeClr val="tx1"/>
                  </a:solidFill>
                </a:rPr>
                <a:t/>
              </a:r>
              <a:br>
                <a:rPr lang="en-US" sz="1000" b="0" dirty="0">
                  <a:solidFill>
                    <a:schemeClr val="tx1"/>
                  </a:solidFill>
                </a:rPr>
              </a:br>
              <a:endParaRPr lang="en-US" sz="1000" b="0" noProof="1">
                <a:solidFill>
                  <a:schemeClr val="tx1"/>
                </a:solidFill>
              </a:endParaRPr>
            </a:p>
          </p:txBody>
        </p:sp>
        <p:sp>
          <p:nvSpPr>
            <p:cNvPr id="28" name="AutoShape 53"/>
            <p:cNvSpPr>
              <a:spLocks noChangeArrowheads="1"/>
            </p:cNvSpPr>
            <p:nvPr/>
          </p:nvSpPr>
          <p:spPr bwMode="auto">
            <a:xfrm>
              <a:off x="4715722" y="3649663"/>
              <a:ext cx="2011680" cy="228600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91440" bIns="91440"/>
            <a:lstStyle/>
            <a:p>
              <a:pPr marL="57150" indent="-57150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dirty="0" smtClean="0"/>
                <a:t> 3D </a:t>
              </a:r>
              <a:r>
                <a:rPr lang="en-US" sz="1050" b="1" dirty="0"/>
                <a:t>detectors</a:t>
              </a:r>
            </a:p>
            <a:p>
              <a:pPr marL="57150" indent="-57150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dirty="0" smtClean="0"/>
                <a:t> Thin </a:t>
              </a:r>
              <a:r>
                <a:rPr lang="en-US" sz="1050" b="1" dirty="0"/>
                <a:t>detectors</a:t>
              </a:r>
            </a:p>
            <a:p>
              <a:pPr marL="57150" indent="-57150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dirty="0" smtClean="0"/>
                <a:t> Cost effective solutions</a:t>
              </a:r>
              <a:endParaRPr lang="en-US" sz="1050" b="1" dirty="0"/>
            </a:p>
            <a:p>
              <a:pPr marL="57150" indent="-57150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dirty="0" smtClean="0"/>
                <a:t> Other </a:t>
              </a:r>
              <a:r>
                <a:rPr lang="en-US" sz="1050" b="1" dirty="0"/>
                <a:t>new </a:t>
              </a:r>
              <a:r>
                <a:rPr lang="en-US" sz="1050" b="1" dirty="0" smtClean="0"/>
                <a:t>structures</a:t>
              </a:r>
            </a:p>
            <a:p>
              <a:pPr marL="57150" indent="-57150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dirty="0" smtClean="0"/>
                <a:t> Detectors with internal gain</a:t>
              </a:r>
              <a:br>
                <a:rPr lang="en-US" sz="1050" b="1" dirty="0" smtClean="0"/>
              </a:br>
              <a:r>
                <a:rPr lang="en-US" sz="1050" b="1" dirty="0" smtClean="0"/>
                <a:t>  (avalanche detectors)</a:t>
              </a:r>
            </a:p>
            <a:p>
              <a:pPr marL="57150" indent="-57150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dirty="0" smtClean="0"/>
                <a:t> </a:t>
              </a:r>
              <a:r>
                <a:rPr lang="en-US" sz="1050" b="1" dirty="0" err="1" smtClean="0"/>
                <a:t>LGAD:Low</a:t>
              </a:r>
              <a:r>
                <a:rPr lang="en-US" sz="1050" b="1" dirty="0" smtClean="0"/>
                <a:t> Gain Avalanche Det.</a:t>
              </a:r>
            </a:p>
            <a:p>
              <a:pPr marL="57150" indent="-57150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dirty="0" smtClean="0"/>
                <a:t> Deep depleted Avalanche Det.</a:t>
              </a:r>
            </a:p>
            <a:p>
              <a:pPr marL="57150" indent="-57150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dirty="0" smtClean="0">
                  <a:solidFill>
                    <a:schemeClr val="tx1"/>
                  </a:solidFill>
                </a:rPr>
                <a:t> Slim Edges</a:t>
              </a:r>
            </a:p>
            <a:p>
              <a:pPr marL="57150" indent="-57150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dirty="0"/>
                <a:t> </a:t>
              </a:r>
              <a:r>
                <a:rPr lang="en-US" sz="1050" b="1" dirty="0" smtClean="0"/>
                <a:t>HVCMOS</a:t>
              </a:r>
              <a:r>
                <a:rPr lang="en-US" sz="1050" dirty="0" smtClean="0">
                  <a:solidFill>
                    <a:srgbClr val="0000FF"/>
                  </a:solidFill>
                </a:rPr>
                <a:t> </a:t>
              </a:r>
              <a:endParaRPr lang="en-US" sz="1050" dirty="0">
                <a:solidFill>
                  <a:srgbClr val="0000FF"/>
                </a:solidFill>
              </a:endParaRPr>
            </a:p>
            <a:p>
              <a:pPr marL="57150" indent="-57150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dirty="0" smtClean="0">
                  <a:solidFill>
                    <a:srgbClr val="0000FF"/>
                  </a:solidFill>
                </a:rPr>
                <a:t> 3D </a:t>
              </a:r>
              <a:r>
                <a:rPr lang="en-US" sz="1050" dirty="0">
                  <a:solidFill>
                    <a:srgbClr val="0000FF"/>
                  </a:solidFill>
                </a:rPr>
                <a:t>(</a:t>
              </a:r>
              <a:r>
                <a:rPr lang="en-US" sz="1050" dirty="0" err="1">
                  <a:solidFill>
                    <a:srgbClr val="0000FF"/>
                  </a:solidFill>
                </a:rPr>
                <a:t>R.Bates</a:t>
              </a:r>
              <a:r>
                <a:rPr lang="en-US" sz="1050" dirty="0">
                  <a:solidFill>
                    <a:srgbClr val="0000FF"/>
                  </a:solidFill>
                </a:rPr>
                <a:t>)</a:t>
              </a:r>
              <a:endParaRPr lang="en-US" sz="1050" dirty="0" smtClean="0">
                <a:solidFill>
                  <a:srgbClr val="0000FF"/>
                </a:solidFill>
              </a:endParaRPr>
            </a:p>
            <a:p>
              <a:pPr marL="57150" indent="-57150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dirty="0" smtClean="0">
                  <a:solidFill>
                    <a:srgbClr val="0000FF"/>
                  </a:solidFill>
                </a:rPr>
                <a:t> LGAD (</a:t>
              </a:r>
              <a:r>
                <a:rPr lang="en-US" sz="1050" dirty="0" err="1" smtClean="0">
                  <a:solidFill>
                    <a:srgbClr val="0000FF"/>
                  </a:solidFill>
                </a:rPr>
                <a:t>S.Hidalgo</a:t>
              </a:r>
              <a:r>
                <a:rPr lang="en-US" sz="1050" dirty="0" smtClean="0">
                  <a:solidFill>
                    <a:srgbClr val="0000FF"/>
                  </a:solidFill>
                </a:rPr>
                <a:t>)</a:t>
              </a:r>
              <a:endParaRPr lang="en-US" sz="1050" dirty="0">
                <a:solidFill>
                  <a:srgbClr val="0000FF"/>
                </a:solidFill>
              </a:endParaRPr>
            </a:p>
            <a:p>
              <a:pPr marL="57150" indent="-57150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dirty="0" smtClean="0">
                  <a:solidFill>
                    <a:srgbClr val="0000FF"/>
                  </a:solidFill>
                </a:rPr>
                <a:t> Slim </a:t>
              </a:r>
              <a:r>
                <a:rPr lang="en-US" sz="1050" dirty="0">
                  <a:solidFill>
                    <a:srgbClr val="0000FF"/>
                  </a:solidFill>
                </a:rPr>
                <a:t>Edges </a:t>
              </a:r>
              <a:r>
                <a:rPr lang="en-US" sz="1050" dirty="0" smtClean="0">
                  <a:solidFill>
                    <a:srgbClr val="0000FF"/>
                  </a:solidFill>
                </a:rPr>
                <a:t>(</a:t>
              </a:r>
              <a:r>
                <a:rPr lang="en-US" sz="1050" dirty="0" err="1" smtClean="0">
                  <a:solidFill>
                    <a:srgbClr val="0000FF"/>
                  </a:solidFill>
                </a:rPr>
                <a:t>V.Fadeyev</a:t>
              </a:r>
              <a:r>
                <a:rPr lang="en-US" sz="1050" dirty="0" smtClean="0">
                  <a:solidFill>
                    <a:srgbClr val="0000FF"/>
                  </a:solidFill>
                </a:rPr>
                <a:t>)</a:t>
              </a:r>
              <a:endParaRPr lang="en-US" sz="1050" b="0" dirty="0">
                <a:solidFill>
                  <a:srgbClr val="0000FF"/>
                </a:solidFill>
              </a:endParaRPr>
            </a:p>
          </p:txBody>
        </p:sp>
        <p:sp>
          <p:nvSpPr>
            <p:cNvPr id="29" name="AutoShape 54"/>
            <p:cNvSpPr>
              <a:spLocks noChangeArrowheads="1"/>
            </p:cNvSpPr>
            <p:nvPr/>
          </p:nvSpPr>
          <p:spPr bwMode="auto">
            <a:xfrm>
              <a:off x="6968808" y="3626803"/>
              <a:ext cx="2011680" cy="228600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91440" bIns="91440"/>
            <a:lstStyle/>
            <a:p>
              <a:pPr marL="57150" indent="-57150" algn="l" eaLnBrk="1" hangingPunct="1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dirty="0">
                  <a:solidFill>
                    <a:schemeClr val="tx1"/>
                  </a:solidFill>
                </a:rPr>
                <a:t> LHC-like tests</a:t>
              </a:r>
            </a:p>
            <a:p>
              <a:pPr marL="57150" indent="-57150" algn="l" eaLnBrk="1" hangingPunct="1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dirty="0" smtClean="0">
                  <a:solidFill>
                    <a:schemeClr val="tx1"/>
                  </a:solidFill>
                </a:rPr>
                <a:t> </a:t>
              </a:r>
              <a:r>
                <a:rPr lang="en-US" sz="1050" b="1" dirty="0">
                  <a:solidFill>
                    <a:schemeClr val="tx1"/>
                  </a:solidFill>
                </a:rPr>
                <a:t>Links to </a:t>
              </a:r>
              <a:r>
                <a:rPr lang="en-US" sz="1050" b="1" dirty="0" smtClean="0">
                  <a:solidFill>
                    <a:schemeClr val="tx1"/>
                  </a:solidFill>
                </a:rPr>
                <a:t>HEP(LHC upgrade, FCC)</a:t>
              </a:r>
              <a:endParaRPr lang="en-US" sz="1050" b="1" dirty="0">
                <a:solidFill>
                  <a:schemeClr val="tx1"/>
                </a:solidFill>
              </a:endParaRPr>
            </a:p>
            <a:p>
              <a:pPr marL="57150" indent="-57150" algn="l" eaLnBrk="1" hangingPunct="1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dirty="0">
                  <a:solidFill>
                    <a:schemeClr val="tx1"/>
                  </a:solidFill>
                </a:rPr>
                <a:t> Links electronics </a:t>
              </a:r>
              <a:r>
                <a:rPr lang="en-US" sz="1050" b="1" dirty="0" smtClean="0">
                  <a:solidFill>
                    <a:schemeClr val="tx1"/>
                  </a:solidFill>
                </a:rPr>
                <a:t>R&amp;D</a:t>
              </a:r>
            </a:p>
            <a:p>
              <a:pPr marL="57150" indent="-57150" algn="l" eaLnBrk="1" hangingPunct="1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dirty="0"/>
                <a:t> </a:t>
              </a:r>
              <a:r>
                <a:rPr lang="en-US" sz="1050" b="1" dirty="0" smtClean="0"/>
                <a:t>Low rho strips</a:t>
              </a:r>
            </a:p>
            <a:p>
              <a:pPr marL="57150" indent="-57150" algn="l" eaLnBrk="1" hangingPunct="1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dirty="0">
                  <a:solidFill>
                    <a:schemeClr val="tx1"/>
                  </a:solidFill>
                </a:rPr>
                <a:t> </a:t>
              </a:r>
              <a:r>
                <a:rPr lang="en-US" sz="1050" b="1" dirty="0" smtClean="0">
                  <a:solidFill>
                    <a:schemeClr val="tx1"/>
                  </a:solidFill>
                </a:rPr>
                <a:t>Sensor readout (</a:t>
              </a:r>
              <a:r>
                <a:rPr lang="en-US" sz="1050" b="1" dirty="0" err="1" smtClean="0">
                  <a:solidFill>
                    <a:schemeClr val="tx1"/>
                  </a:solidFill>
                </a:rPr>
                <a:t>Alibava</a:t>
              </a:r>
              <a:r>
                <a:rPr lang="en-US" sz="1050" b="1" dirty="0" smtClean="0">
                  <a:solidFill>
                    <a:schemeClr val="tx1"/>
                  </a:solidFill>
                </a:rPr>
                <a:t>)</a:t>
              </a:r>
              <a:endParaRPr lang="en-US" sz="1050" b="1" dirty="0">
                <a:solidFill>
                  <a:schemeClr val="tx1"/>
                </a:solidFill>
              </a:endParaRPr>
            </a:p>
            <a:p>
              <a:pPr marL="57150" indent="-57150" algn="l" eaLnBrk="1" hangingPunct="1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dirty="0">
                  <a:solidFill>
                    <a:schemeClr val="tx1"/>
                  </a:solidFill>
                </a:rPr>
                <a:t> Comparison:</a:t>
              </a:r>
              <a:br>
                <a:rPr lang="en-US" sz="1050" b="1" dirty="0">
                  <a:solidFill>
                    <a:schemeClr val="tx1"/>
                  </a:solidFill>
                </a:rPr>
              </a:br>
              <a:r>
                <a:rPr lang="en-US" sz="1050" b="1" dirty="0" smtClean="0">
                  <a:solidFill>
                    <a:schemeClr val="tx1"/>
                  </a:solidFill>
                </a:rPr>
                <a:t> - </a:t>
              </a:r>
              <a:r>
                <a:rPr lang="en-US" sz="1050" b="1" dirty="0">
                  <a:solidFill>
                    <a:schemeClr val="tx1"/>
                  </a:solidFill>
                </a:rPr>
                <a:t>pad-mini-full detectors</a:t>
              </a:r>
              <a:br>
                <a:rPr lang="en-US" sz="1050" b="1" dirty="0">
                  <a:solidFill>
                    <a:schemeClr val="tx1"/>
                  </a:solidFill>
                </a:rPr>
              </a:br>
              <a:r>
                <a:rPr lang="en-US" sz="1050" b="1" dirty="0" smtClean="0">
                  <a:solidFill>
                    <a:schemeClr val="tx1"/>
                  </a:solidFill>
                </a:rPr>
                <a:t> - </a:t>
              </a:r>
              <a:r>
                <a:rPr lang="en-US" sz="1050" b="1" dirty="0">
                  <a:solidFill>
                    <a:schemeClr val="tx1"/>
                  </a:solidFill>
                </a:rPr>
                <a:t>different </a:t>
              </a:r>
              <a:r>
                <a:rPr lang="en-US" sz="1050" b="1" dirty="0" smtClean="0">
                  <a:solidFill>
                    <a:schemeClr val="tx1"/>
                  </a:solidFill>
                </a:rPr>
                <a:t>producers</a:t>
              </a:r>
            </a:p>
            <a:p>
              <a:pPr marL="57150" indent="-57150" algn="l" eaLnBrk="1" hangingPunct="1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b="1" dirty="0" smtClean="0"/>
                <a:t>Radiation Damage in </a:t>
              </a:r>
              <a:br>
                <a:rPr lang="en-US" sz="1050" b="1" dirty="0" smtClean="0"/>
              </a:br>
              <a:r>
                <a:rPr lang="en-US" sz="1050" b="1" dirty="0" smtClean="0"/>
                <a:t> HEP detectors</a:t>
              </a:r>
              <a:r>
                <a:rPr lang="en-US" sz="1050" b="0" dirty="0">
                  <a:solidFill>
                    <a:schemeClr val="tx1"/>
                  </a:solidFill>
                </a:rPr>
                <a:t/>
              </a:r>
              <a:br>
                <a:rPr lang="en-US" sz="1050" b="0" dirty="0">
                  <a:solidFill>
                    <a:schemeClr val="tx1"/>
                  </a:solidFill>
                </a:rPr>
              </a:br>
              <a:endParaRPr lang="en-US" sz="1050" b="0" dirty="0">
                <a:solidFill>
                  <a:schemeClr val="tx1"/>
                </a:solidFill>
              </a:endParaRPr>
            </a:p>
            <a:p>
              <a:pPr marL="57150" indent="-57150" algn="l" eaLnBrk="1" hangingPunct="1">
                <a:buFontTx/>
                <a:buChar char="•"/>
                <a:tabLst>
                  <a:tab pos="57150" algn="l"/>
                </a:tabLst>
                <a:defRPr/>
              </a:pPr>
              <a:r>
                <a:rPr lang="en-US" sz="1050" dirty="0">
                  <a:solidFill>
                    <a:srgbClr val="0000FF"/>
                  </a:solidFill>
                </a:rPr>
                <a:t>Test beams </a:t>
              </a:r>
              <a:br>
                <a:rPr lang="en-US" sz="1050" dirty="0">
                  <a:solidFill>
                    <a:srgbClr val="0000FF"/>
                  </a:solidFill>
                </a:rPr>
              </a:br>
              <a:r>
                <a:rPr lang="en-US" sz="1050" dirty="0">
                  <a:solidFill>
                    <a:srgbClr val="0000FF"/>
                  </a:solidFill>
                </a:rPr>
                <a:t>    (</a:t>
              </a:r>
              <a:r>
                <a:rPr lang="en-US" sz="1050" dirty="0" err="1">
                  <a:solidFill>
                    <a:srgbClr val="0000FF"/>
                  </a:solidFill>
                </a:rPr>
                <a:t>M.Bomben</a:t>
              </a:r>
              <a:r>
                <a:rPr lang="en-US" sz="1050" dirty="0">
                  <a:solidFill>
                    <a:srgbClr val="0000FF"/>
                  </a:solidFill>
                </a:rPr>
                <a:t> &amp; </a:t>
              </a:r>
              <a:r>
                <a:rPr lang="en-US" sz="1050" dirty="0" err="1">
                  <a:solidFill>
                    <a:srgbClr val="0000FF"/>
                  </a:solidFill>
                </a:rPr>
                <a:t>G.Casse</a:t>
              </a:r>
              <a:r>
                <a:rPr lang="en-US" sz="1050" dirty="0">
                  <a:solidFill>
                    <a:srgbClr val="0000FF"/>
                  </a:solidFill>
                </a:rPr>
                <a:t>)</a:t>
              </a:r>
            </a:p>
          </p:txBody>
        </p:sp>
        <p:sp>
          <p:nvSpPr>
            <p:cNvPr id="30" name="AutoShape 46"/>
            <p:cNvSpPr>
              <a:spLocks noChangeArrowheads="1"/>
            </p:cNvSpPr>
            <p:nvPr/>
          </p:nvSpPr>
          <p:spPr bwMode="auto">
            <a:xfrm>
              <a:off x="4700739" y="2722563"/>
              <a:ext cx="2011680" cy="847725"/>
            </a:xfrm>
            <a:prstGeom prst="flowChartProcess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 eaLnBrk="1" hangingPunct="1"/>
              <a:r>
                <a:rPr lang="en-US" sz="1400" b="1" noProof="1">
                  <a:solidFill>
                    <a:schemeClr val="tx1"/>
                  </a:solidFill>
                </a:rPr>
                <a:t>New </a:t>
              </a:r>
              <a:r>
                <a:rPr lang="en-US" sz="1400" b="1" noProof="1" smtClean="0">
                  <a:solidFill>
                    <a:schemeClr val="tx1"/>
                  </a:solidFill>
                </a:rPr>
                <a:t>Structures</a:t>
              </a:r>
              <a:r>
                <a:rPr lang="en-US" sz="1200" noProof="1" smtClean="0">
                  <a:solidFill>
                    <a:schemeClr val="tx1"/>
                  </a:solidFill>
                </a:rPr>
                <a:t/>
              </a:r>
              <a:br>
                <a:rPr lang="en-US" sz="1200" noProof="1" smtClean="0">
                  <a:solidFill>
                    <a:schemeClr val="tx1"/>
                  </a:solidFill>
                </a:rPr>
              </a:br>
              <a:r>
                <a:rPr lang="en-US" sz="1200" noProof="1">
                  <a:solidFill>
                    <a:schemeClr val="tx1"/>
                  </a:solidFill>
                </a:rPr>
                <a:t/>
              </a:r>
              <a:br>
                <a:rPr lang="en-US" sz="1200" noProof="1">
                  <a:solidFill>
                    <a:schemeClr val="tx1"/>
                  </a:solidFill>
                </a:rPr>
              </a:br>
              <a:r>
                <a:rPr lang="en-US" sz="1200" i="1" dirty="0" smtClean="0"/>
                <a:t>Giulio </a:t>
              </a:r>
              <a:r>
                <a:rPr lang="en-US" sz="1200" i="1" dirty="0"/>
                <a:t>Pellegrini </a:t>
              </a:r>
              <a:r>
                <a:rPr lang="en-US" sz="1200" i="1" dirty="0" smtClean="0"/>
                <a:t/>
              </a:r>
              <a:br>
                <a:rPr lang="en-US" sz="1200" i="1" dirty="0" smtClean="0"/>
              </a:br>
              <a:r>
                <a:rPr lang="en-US" sz="1000" b="0" dirty="0" smtClean="0">
                  <a:solidFill>
                    <a:schemeClr val="tx1"/>
                  </a:solidFill>
                </a:rPr>
                <a:t>(CNM Barcelona)</a:t>
              </a:r>
              <a:r>
                <a:rPr lang="en-US" sz="1200" b="0" dirty="0">
                  <a:solidFill>
                    <a:schemeClr val="tx1"/>
                  </a:solidFill>
                </a:rPr>
                <a:t/>
              </a:r>
              <a:br>
                <a:rPr lang="en-US" sz="1200" b="0" dirty="0">
                  <a:solidFill>
                    <a:schemeClr val="tx1"/>
                  </a:solidFill>
                </a:rPr>
              </a:br>
              <a:endParaRPr lang="en-US" sz="1200" b="0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 Box 55"/>
          <p:cNvSpPr txBox="1">
            <a:spLocks noChangeArrowheads="1"/>
          </p:cNvSpPr>
          <p:nvPr/>
        </p:nvSpPr>
        <p:spPr bwMode="auto">
          <a:xfrm>
            <a:off x="211138" y="6042025"/>
            <a:ext cx="8761412" cy="3746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1" hangingPunct="1"/>
            <a:r>
              <a:rPr lang="en-US" sz="1200" b="0" i="1" dirty="0">
                <a:solidFill>
                  <a:schemeClr val="tx1"/>
                </a:solidFill>
              </a:rPr>
              <a:t>Collaboration Board Chair &amp; Deputy: </a:t>
            </a:r>
            <a:r>
              <a:rPr lang="en-US" sz="1200" b="0" i="1" dirty="0" err="1" smtClean="0">
                <a:solidFill>
                  <a:schemeClr val="tx1"/>
                </a:solidFill>
              </a:rPr>
              <a:t>G.Kramberger</a:t>
            </a:r>
            <a:r>
              <a:rPr lang="en-US" sz="1200" b="0" i="1" dirty="0" smtClean="0">
                <a:solidFill>
                  <a:schemeClr val="tx1"/>
                </a:solidFill>
              </a:rPr>
              <a:t> (Ljubljana) </a:t>
            </a:r>
            <a:r>
              <a:rPr lang="en-US" sz="1200" b="0" i="1" dirty="0">
                <a:solidFill>
                  <a:schemeClr val="tx1"/>
                </a:solidFill>
              </a:rPr>
              <a:t>&amp; </a:t>
            </a:r>
            <a:r>
              <a:rPr lang="en-US" sz="1200" b="0" i="1" dirty="0" err="1">
                <a:solidFill>
                  <a:schemeClr val="tx1"/>
                </a:solidFill>
              </a:rPr>
              <a:t>J.Vaitkus</a:t>
            </a:r>
            <a:r>
              <a:rPr lang="en-US" sz="1200" b="0" i="1" dirty="0">
                <a:solidFill>
                  <a:schemeClr val="tx1"/>
                </a:solidFill>
              </a:rPr>
              <a:t> (Vilnius), Conference committee: </a:t>
            </a:r>
            <a:r>
              <a:rPr lang="en-US" sz="1200" b="0" i="1" dirty="0" err="1">
                <a:solidFill>
                  <a:schemeClr val="tx1"/>
                </a:solidFill>
              </a:rPr>
              <a:t>U.Parzefall</a:t>
            </a:r>
            <a:r>
              <a:rPr lang="en-US" sz="1200" b="0" i="1" dirty="0">
                <a:solidFill>
                  <a:schemeClr val="tx1"/>
                </a:solidFill>
              </a:rPr>
              <a:t> (Freiburg)</a:t>
            </a:r>
            <a:br>
              <a:rPr lang="en-US" sz="1200" b="0" i="1" dirty="0">
                <a:solidFill>
                  <a:schemeClr val="tx1"/>
                </a:solidFill>
              </a:rPr>
            </a:br>
            <a:r>
              <a:rPr lang="en-US" sz="1200" b="0" i="1" dirty="0">
                <a:solidFill>
                  <a:schemeClr val="tx1"/>
                </a:solidFill>
              </a:rPr>
              <a:t>CERN contact: </a:t>
            </a:r>
            <a:r>
              <a:rPr lang="en-US" sz="1200" b="0" i="1" dirty="0" err="1">
                <a:solidFill>
                  <a:schemeClr val="tx1"/>
                </a:solidFill>
              </a:rPr>
              <a:t>M.Moll</a:t>
            </a:r>
            <a:r>
              <a:rPr lang="en-US" sz="1200" b="0" i="1" dirty="0">
                <a:solidFill>
                  <a:schemeClr val="tx1"/>
                </a:solidFill>
              </a:rPr>
              <a:t> </a:t>
            </a:r>
            <a:r>
              <a:rPr lang="en-US" sz="1200" b="0" i="1" dirty="0" smtClean="0">
                <a:solidFill>
                  <a:schemeClr val="tx1"/>
                </a:solidFill>
              </a:rPr>
              <a:t>(EP-DT</a:t>
            </a:r>
            <a:r>
              <a:rPr lang="en-US" sz="1200" b="0" i="1" dirty="0">
                <a:solidFill>
                  <a:schemeClr val="tx1"/>
                </a:solidFill>
              </a:rPr>
              <a:t>),   Secretary: </a:t>
            </a:r>
            <a:r>
              <a:rPr lang="en-US" sz="1200" b="0" i="1" dirty="0" err="1">
                <a:solidFill>
                  <a:schemeClr val="tx1"/>
                </a:solidFill>
              </a:rPr>
              <a:t>V.Wedlake</a:t>
            </a:r>
            <a:r>
              <a:rPr lang="en-US" sz="1200" b="0" i="1" dirty="0">
                <a:solidFill>
                  <a:schemeClr val="tx1"/>
                </a:solidFill>
              </a:rPr>
              <a:t> </a:t>
            </a:r>
            <a:r>
              <a:rPr lang="en-US" sz="1200" b="0" i="1" dirty="0" smtClean="0">
                <a:solidFill>
                  <a:schemeClr val="tx1"/>
                </a:solidFill>
              </a:rPr>
              <a:t>(EP-DT</a:t>
            </a:r>
            <a:r>
              <a:rPr lang="en-US" sz="1200" b="0" i="1" dirty="0">
                <a:solidFill>
                  <a:schemeClr val="tx1"/>
                </a:solidFill>
              </a:rPr>
              <a:t>),  Budget </a:t>
            </a:r>
            <a:r>
              <a:rPr lang="en-US" sz="1200" b="0" i="1" dirty="0" smtClean="0">
                <a:solidFill>
                  <a:schemeClr val="tx1"/>
                </a:solidFill>
              </a:rPr>
              <a:t>holder &amp; GLIMOS: </a:t>
            </a:r>
            <a:r>
              <a:rPr lang="en-US" sz="1200" b="0" i="1" dirty="0" err="1">
                <a:solidFill>
                  <a:schemeClr val="tx1"/>
                </a:solidFill>
              </a:rPr>
              <a:t>M.Glaser</a:t>
            </a:r>
            <a:r>
              <a:rPr lang="en-US" sz="1200" b="0" i="1" dirty="0">
                <a:solidFill>
                  <a:schemeClr val="tx1"/>
                </a:solidFill>
              </a:rPr>
              <a:t> </a:t>
            </a:r>
            <a:r>
              <a:rPr lang="en-US" sz="1200" b="0" i="1" dirty="0" smtClean="0">
                <a:solidFill>
                  <a:schemeClr val="tx1"/>
                </a:solidFill>
              </a:rPr>
              <a:t>(EP-DT</a:t>
            </a:r>
            <a:r>
              <a:rPr lang="en-US" sz="1200" b="0" i="1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4</a:t>
            </a:fld>
            <a:r>
              <a:rPr lang="en-GB" smtClean="0"/>
              <a:t>-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62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56565" y="1088740"/>
            <a:ext cx="8161675" cy="2783740"/>
          </a:xfrm>
        </p:spPr>
        <p:txBody>
          <a:bodyPr/>
          <a:lstStyle/>
          <a:p>
            <a:r>
              <a:rPr lang="en-US" altLang="en-US" dirty="0" smtClean="0"/>
              <a:t>Defect &amp; Material Characterization</a:t>
            </a:r>
            <a:endParaRPr lang="en-US" alt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 smtClean="0"/>
              <a:t>G.Casse and M.Moll, RD50 Status Report, May 2016</a:t>
            </a:r>
            <a:endParaRPr lang="en-US" alt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smtClean="0"/>
              <a:t>-</a:t>
            </a:r>
            <a:fld id="{7B862179-C607-4539-B9ED-58A3DCA06187}" type="slidenum">
              <a:rPr lang="en-US" altLang="en-US" smtClean="0"/>
              <a:pPr/>
              <a:t>5</a:t>
            </a:fld>
            <a:r>
              <a:rPr lang="en-US" altLang="en-US" smtClean="0"/>
              <a:t>-</a:t>
            </a:r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55302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908720"/>
            <a:ext cx="9072216" cy="59492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 smtClean="0"/>
              <a:t>Aim of defect studies:</a:t>
            </a:r>
            <a:endParaRPr lang="en-US" sz="1500" b="0" dirty="0" smtClean="0">
              <a:solidFill>
                <a:schemeClr val="tx1"/>
              </a:solidFill>
            </a:endParaRPr>
          </a:p>
          <a:p>
            <a:pPr marL="357188" lvl="1" indent="-174625" defTabSz="898525"/>
            <a:r>
              <a:rPr lang="en-US" sz="1600" dirty="0" smtClean="0"/>
              <a:t>Identify defects responsible for Trapping, </a:t>
            </a:r>
            <a:br>
              <a:rPr lang="en-US" sz="1600" dirty="0" smtClean="0"/>
            </a:br>
            <a:r>
              <a:rPr lang="en-US" sz="1600" dirty="0" smtClean="0"/>
              <a:t>Leakage Current, Change of N</a:t>
            </a:r>
            <a:r>
              <a:rPr lang="en-US" sz="1600" baseline="-25000" dirty="0" smtClean="0"/>
              <a:t>eff , </a:t>
            </a:r>
            <a:r>
              <a:rPr lang="en-US" sz="1600" dirty="0" smtClean="0"/>
              <a:t>Change of E-Field</a:t>
            </a:r>
          </a:p>
          <a:p>
            <a:pPr marL="357188" lvl="1" indent="-174625" defTabSz="898525"/>
            <a:r>
              <a:rPr lang="en-US" sz="1600" dirty="0" smtClean="0"/>
              <a:t>Understand if this knowledge can be used to mitigate </a:t>
            </a:r>
            <a:br>
              <a:rPr lang="en-US" sz="1600" dirty="0" smtClean="0"/>
            </a:br>
            <a:r>
              <a:rPr lang="en-US" sz="1600" dirty="0" smtClean="0"/>
              <a:t>radiation damage (e.g. defect engineering)</a:t>
            </a:r>
          </a:p>
          <a:p>
            <a:pPr marL="357188" lvl="1" indent="-174625" defTabSz="898525"/>
            <a:r>
              <a:rPr lang="en-US" sz="1600" dirty="0" smtClean="0"/>
              <a:t>Deliver input for device simulations to predict detector performance under various conditions</a:t>
            </a:r>
            <a:endParaRPr lang="en-US" sz="1600" dirty="0"/>
          </a:p>
          <a:p>
            <a:pPr marL="631825" lvl="1" indent="-266700" defTabSz="898525">
              <a:lnSpc>
                <a:spcPct val="90000"/>
              </a:lnSpc>
            </a:pPr>
            <a:endParaRPr lang="en-US" sz="1600" b="0" baseline="-25000" dirty="0" smtClean="0"/>
          </a:p>
          <a:p>
            <a:pPr marL="173038" indent="-174625" defTabSz="898525"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</a:rPr>
              <a:t>Method:</a:t>
            </a:r>
            <a:r>
              <a:rPr lang="en-US" dirty="0" smtClean="0"/>
              <a:t> </a:t>
            </a:r>
            <a:r>
              <a:rPr lang="en-US" b="0" dirty="0" smtClean="0"/>
              <a:t>Defect Analysis performed with various tools inside RD50: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892175" lvl="2" indent="-80963" defTabSz="898525">
              <a:lnSpc>
                <a:spcPct val="90000"/>
              </a:lnSpc>
            </a:pPr>
            <a:r>
              <a:rPr lang="en-US" sz="1400" b="1" dirty="0" smtClean="0">
                <a:solidFill>
                  <a:srgbClr val="FF0000"/>
                </a:solidFill>
              </a:rPr>
              <a:t>C-DLTS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  <a:r>
              <a:rPr lang="en-US" sz="1200" dirty="0" smtClean="0">
                <a:solidFill>
                  <a:srgbClr val="FF0000"/>
                </a:solidFill>
              </a:rPr>
              <a:t>(Capacitance Deep Level Transient Spectroscopy)</a:t>
            </a:r>
          </a:p>
          <a:p>
            <a:pPr marL="892175" lvl="2" indent="-80963" defTabSz="898525">
              <a:lnSpc>
                <a:spcPct val="90000"/>
              </a:lnSpc>
            </a:pPr>
            <a:r>
              <a:rPr lang="en-US" sz="1400" b="1" dirty="0" smtClean="0">
                <a:solidFill>
                  <a:srgbClr val="FF0000"/>
                </a:solidFill>
              </a:rPr>
              <a:t>TSC </a:t>
            </a:r>
            <a:r>
              <a:rPr lang="en-US" sz="1200" dirty="0" smtClean="0">
                <a:solidFill>
                  <a:srgbClr val="FF0000"/>
                </a:solidFill>
              </a:rPr>
              <a:t>(Thermally Stimulated Currents)</a:t>
            </a:r>
          </a:p>
          <a:p>
            <a:pPr marL="892175" lvl="2" indent="-80963" defTabSz="898525">
              <a:lnSpc>
                <a:spcPct val="90000"/>
              </a:lnSpc>
            </a:pPr>
            <a:r>
              <a:rPr lang="en-US" sz="1400" b="1" dirty="0" smtClean="0"/>
              <a:t>PITS</a:t>
            </a:r>
            <a:r>
              <a:rPr lang="en-US" sz="1400" dirty="0" smtClean="0"/>
              <a:t> </a:t>
            </a:r>
            <a:r>
              <a:rPr lang="en-US" sz="1200" dirty="0" smtClean="0"/>
              <a:t>(Photo Induced Transient Spectroscopy)</a:t>
            </a:r>
          </a:p>
          <a:p>
            <a:pPr marL="892175" lvl="2" indent="-80963" defTabSz="898525">
              <a:lnSpc>
                <a:spcPct val="90000"/>
              </a:lnSpc>
            </a:pPr>
            <a:r>
              <a:rPr lang="en-US" sz="1400" b="1" dirty="0" smtClean="0"/>
              <a:t>FTIR</a:t>
            </a:r>
            <a:r>
              <a:rPr lang="en-US" sz="1400" dirty="0" smtClean="0"/>
              <a:t> </a:t>
            </a:r>
            <a:r>
              <a:rPr lang="en-US" sz="1200" dirty="0" smtClean="0"/>
              <a:t>(Fourier Transform Infrared Spectroscopy)</a:t>
            </a:r>
          </a:p>
          <a:p>
            <a:pPr marL="892175" lvl="2" indent="-80963" defTabSz="898525">
              <a:lnSpc>
                <a:spcPct val="90000"/>
              </a:lnSpc>
            </a:pPr>
            <a:r>
              <a:rPr lang="en-US" sz="1400" b="1" dirty="0" smtClean="0"/>
              <a:t>EPR</a:t>
            </a:r>
            <a:r>
              <a:rPr lang="en-US" sz="1400" dirty="0" smtClean="0"/>
              <a:t> </a:t>
            </a:r>
            <a:r>
              <a:rPr lang="en-US" sz="1200" dirty="0" smtClean="0"/>
              <a:t>(Electron Paramagnetic Resonance)</a:t>
            </a:r>
          </a:p>
          <a:p>
            <a:pPr marL="892175" lvl="2" indent="-80963" defTabSz="898525">
              <a:lnSpc>
                <a:spcPct val="90000"/>
              </a:lnSpc>
            </a:pPr>
            <a:r>
              <a:rPr lang="en-US" sz="1400" b="1" dirty="0" smtClean="0"/>
              <a:t>TCT</a:t>
            </a:r>
            <a:r>
              <a:rPr lang="en-US" sz="1400" dirty="0" smtClean="0"/>
              <a:t> </a:t>
            </a:r>
            <a:r>
              <a:rPr lang="en-US" sz="1200" dirty="0" smtClean="0"/>
              <a:t>(Transient Current Technique)</a:t>
            </a:r>
          </a:p>
          <a:p>
            <a:pPr marL="892175" lvl="2" indent="-80963" defTabSz="898525">
              <a:lnSpc>
                <a:spcPct val="90000"/>
              </a:lnSpc>
            </a:pPr>
            <a:r>
              <a:rPr lang="en-US" sz="1400" b="1" dirty="0" smtClean="0"/>
              <a:t>CV/IV </a:t>
            </a:r>
            <a:r>
              <a:rPr lang="en-US" sz="1200" dirty="0"/>
              <a:t>(Capacitance/Current-Voltage </a:t>
            </a:r>
            <a:r>
              <a:rPr lang="en-US" sz="1200" dirty="0" smtClean="0"/>
              <a:t>Measurement)</a:t>
            </a:r>
          </a:p>
          <a:p>
            <a:pPr marL="892175" lvl="2" indent="-80963" defTabSz="898525">
              <a:lnSpc>
                <a:spcPct val="90000"/>
              </a:lnSpc>
            </a:pPr>
            <a:r>
              <a:rPr lang="en-US" sz="1400" i="1" dirty="0"/>
              <a:t>PC, RL, </a:t>
            </a:r>
            <a:r>
              <a:rPr lang="en-US" sz="1400" i="1" dirty="0" smtClean="0"/>
              <a:t>I-DLTS, TEM,… and simulation</a:t>
            </a:r>
            <a:r>
              <a:rPr lang="en-US" sz="1400" dirty="0" smtClean="0"/>
              <a:t> </a:t>
            </a:r>
            <a:r>
              <a:rPr lang="en-US" sz="1200" dirty="0"/>
              <a:t/>
            </a:r>
            <a:br>
              <a:rPr lang="en-US" sz="1200" dirty="0"/>
            </a:br>
            <a:endParaRPr lang="en-US" sz="1200" dirty="0"/>
          </a:p>
          <a:p>
            <a:pPr marL="357188" lvl="1" indent="-174625" defTabSz="898525">
              <a:lnSpc>
                <a:spcPct val="90000"/>
              </a:lnSpc>
            </a:pPr>
            <a:r>
              <a:rPr lang="en-US" sz="1600" dirty="0" smtClean="0"/>
              <a:t>RD50: several hundred samples irradiated </a:t>
            </a:r>
            <a:br>
              <a:rPr lang="en-US" sz="1600" dirty="0" smtClean="0"/>
            </a:br>
            <a:r>
              <a:rPr lang="en-US" sz="1600" dirty="0" smtClean="0"/>
              <a:t>with protons,  neutrons,  electrons and </a:t>
            </a:r>
            <a:r>
              <a:rPr lang="en-US" sz="1600" baseline="30000" dirty="0" smtClean="0"/>
              <a:t>60</a:t>
            </a:r>
            <a:r>
              <a:rPr lang="en-US" sz="1600" dirty="0" smtClean="0"/>
              <a:t>Co-</a:t>
            </a:r>
            <a:r>
              <a:rPr lang="en-US" sz="1600" dirty="0" smtClean="0">
                <a:latin typeface="Symbol" pitchFamily="18" charset="2"/>
              </a:rPr>
              <a:t>g</a:t>
            </a:r>
            <a:br>
              <a:rPr lang="en-US" sz="1600" dirty="0" smtClean="0">
                <a:latin typeface="Symbol" pitchFamily="18" charset="2"/>
              </a:rPr>
            </a:br>
            <a:endParaRPr lang="en-US" sz="700" dirty="0" smtClean="0">
              <a:latin typeface="Symbol" pitchFamily="18" charset="2"/>
            </a:endParaRPr>
          </a:p>
          <a:p>
            <a:pPr marL="365125" lvl="1" indent="0" defTabSz="898525">
              <a:lnSpc>
                <a:spcPct val="90000"/>
              </a:lnSpc>
              <a:buNone/>
            </a:pPr>
            <a:r>
              <a:rPr lang="en-GB" sz="1600" dirty="0" smtClean="0">
                <a:solidFill>
                  <a:srgbClr val="FF0000"/>
                </a:solidFill>
              </a:rPr>
              <a:t>… significant progress on identifying defects</a:t>
            </a:r>
            <a:br>
              <a:rPr lang="en-GB" sz="1600" dirty="0" smtClean="0">
                <a:solidFill>
                  <a:srgbClr val="FF0000"/>
                </a:solidFill>
              </a:rPr>
            </a:br>
            <a:r>
              <a:rPr lang="en-GB" sz="1600" dirty="0" smtClean="0">
                <a:solidFill>
                  <a:srgbClr val="FF0000"/>
                </a:solidFill>
              </a:rPr>
              <a:t>responsible for sensor degradation over </a:t>
            </a:r>
            <a:r>
              <a:rPr lang="en-GB" sz="1600" dirty="0" smtClean="0">
                <a:solidFill>
                  <a:srgbClr val="FF0000"/>
                </a:solidFill>
              </a:rPr>
              <a:t>recent </a:t>
            </a:r>
            <a:r>
              <a:rPr lang="en-GB" sz="1600" dirty="0" smtClean="0">
                <a:solidFill>
                  <a:srgbClr val="FF0000"/>
                </a:solidFill>
              </a:rPr>
              <a:t>years!</a:t>
            </a:r>
          </a:p>
          <a:p>
            <a:pPr marL="365125" lvl="1" indent="0">
              <a:lnSpc>
                <a:spcPct val="90000"/>
              </a:lnSpc>
              <a:buNone/>
            </a:pPr>
            <a:endParaRPr lang="en-US" sz="1600" dirty="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Defect Characterization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5022050" y="6080967"/>
            <a:ext cx="3960440" cy="453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FF0000"/>
              </a:buClr>
              <a:buFont typeface="Symbol" pitchFamily="18" charset="2"/>
              <a:buNone/>
              <a:tabLst>
                <a:tab pos="1257300" algn="l"/>
              </a:tabLst>
            </a:pPr>
            <a:r>
              <a:rPr lang="en-US" sz="1400" u="sng" dirty="0">
                <a:solidFill>
                  <a:srgbClr val="0000FF"/>
                </a:solidFill>
              </a:rPr>
              <a:t>Example</a:t>
            </a:r>
            <a:r>
              <a:rPr lang="en-US" sz="1400" dirty="0">
                <a:solidFill>
                  <a:srgbClr val="0000FF"/>
                </a:solidFill>
              </a:rPr>
              <a:t>: </a:t>
            </a:r>
            <a:r>
              <a:rPr lang="en-US" sz="1400" dirty="0" smtClean="0">
                <a:solidFill>
                  <a:srgbClr val="0000FF"/>
                </a:solidFill>
              </a:rPr>
              <a:t>TSC </a:t>
            </a:r>
            <a:r>
              <a:rPr lang="en-US" sz="1400" dirty="0">
                <a:solidFill>
                  <a:srgbClr val="0000FF"/>
                </a:solidFill>
              </a:rPr>
              <a:t>measurement on defects </a:t>
            </a:r>
            <a:r>
              <a:rPr lang="en-US" sz="1400" dirty="0" smtClean="0">
                <a:solidFill>
                  <a:srgbClr val="0000FF"/>
                </a:solidFill>
              </a:rPr>
              <a:t>produced </a:t>
            </a:r>
            <a:br>
              <a:rPr lang="en-US" sz="1400" dirty="0" smtClean="0">
                <a:solidFill>
                  <a:srgbClr val="0000FF"/>
                </a:solidFill>
              </a:rPr>
            </a:br>
            <a:r>
              <a:rPr lang="en-US" sz="1400" dirty="0" smtClean="0">
                <a:solidFill>
                  <a:srgbClr val="0000FF"/>
                </a:solidFill>
              </a:rPr>
              <a:t>                  </a:t>
            </a:r>
            <a:r>
              <a:rPr lang="en-US" sz="1400" dirty="0" smtClean="0">
                <a:solidFill>
                  <a:srgbClr val="0000FF"/>
                </a:solidFill>
              </a:rPr>
              <a:t>by 23 MeV protons</a:t>
            </a:r>
            <a:endParaRPr lang="en-US" sz="1400" b="0" dirty="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6</a:t>
            </a:fld>
            <a:r>
              <a:rPr lang="en-GB" smtClean="0"/>
              <a:t>-</a:t>
            </a:r>
            <a:endParaRPr lang="en-GB" dirty="0"/>
          </a:p>
        </p:txBody>
      </p:sp>
      <p:pic>
        <p:nvPicPr>
          <p:cNvPr id="11" name="Picture 2" descr="defects-impact-01-09-12"/>
          <p:cNvPicPr>
            <a:picLocks noChangeAspect="1" noChangeArrowheads="1"/>
          </p:cNvPicPr>
          <p:nvPr/>
        </p:nvPicPr>
        <p:blipFill rotWithShape="1">
          <a:blip r:embed="rId3" cstate="print"/>
          <a:srcRect t="21433" r="29692" b="36469"/>
          <a:stretch/>
        </p:blipFill>
        <p:spPr bwMode="auto">
          <a:xfrm>
            <a:off x="5112060" y="1116896"/>
            <a:ext cx="3825425" cy="1186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09574" y="818710"/>
            <a:ext cx="3589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space charge        trapping          leakage current</a:t>
            </a:r>
            <a:endParaRPr lang="en-GB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b="11779"/>
          <a:stretch/>
        </p:blipFill>
        <p:spPr>
          <a:xfrm>
            <a:off x="4940239" y="3182315"/>
            <a:ext cx="3772221" cy="2900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 rot="16200000">
            <a:off x="6509748" y="4085921"/>
            <a:ext cx="4760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[Elena Donegani et </a:t>
            </a:r>
            <a:r>
              <a:rPr lang="en-GB" sz="1200" dirty="0"/>
              <a:t>al, </a:t>
            </a:r>
            <a:r>
              <a:rPr lang="en-GB" sz="1200" dirty="0" err="1" smtClean="0"/>
              <a:t>UniHH</a:t>
            </a:r>
            <a:r>
              <a:rPr lang="en-GB" sz="1200" dirty="0" smtClean="0"/>
              <a:t>, RD50 Workshop, December 2015</a:t>
            </a:r>
            <a:r>
              <a:rPr lang="en-US" sz="1200" dirty="0" smtClean="0"/>
              <a:t>]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05532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25" y="1943835"/>
            <a:ext cx="5093004" cy="27651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0" y="818710"/>
            <a:ext cx="8640960" cy="5760640"/>
          </a:xfrm>
        </p:spPr>
        <p:txBody>
          <a:bodyPr>
            <a:normAutofit fontScale="85000" lnSpcReduction="10000"/>
          </a:bodyPr>
          <a:lstStyle/>
          <a:p>
            <a:r>
              <a:rPr lang="en-US" u="sng" dirty="0" smtClean="0"/>
              <a:t>Some</a:t>
            </a:r>
            <a:r>
              <a:rPr lang="en-US" dirty="0" smtClean="0"/>
              <a:t> identified defects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Trapping: Indications that E205a and H152K are important </a:t>
            </a:r>
            <a:r>
              <a:rPr lang="en-US" sz="1600" b="0" dirty="0" smtClean="0"/>
              <a:t>(further work needed)</a:t>
            </a:r>
            <a:endParaRPr lang="en-US" b="0" dirty="0" smtClean="0"/>
          </a:p>
          <a:p>
            <a:pPr lvl="1"/>
            <a:r>
              <a:rPr lang="en-US" b="0" dirty="0" smtClean="0"/>
              <a:t>Converging on consistent set of defects observed after p, </a:t>
            </a:r>
            <a:r>
              <a:rPr lang="en-US" b="0" dirty="0" smtClean="0">
                <a:latin typeface="Symbol" pitchFamily="18" charset="2"/>
              </a:rPr>
              <a:t>p</a:t>
            </a:r>
            <a:r>
              <a:rPr lang="en-US" b="0" dirty="0" smtClean="0"/>
              <a:t>, n, </a:t>
            </a:r>
            <a:r>
              <a:rPr lang="en-US" b="0" dirty="0" smtClean="0">
                <a:latin typeface="Symbol" pitchFamily="18" charset="2"/>
              </a:rPr>
              <a:t>g </a:t>
            </a:r>
            <a:r>
              <a:rPr lang="en-US" b="0" dirty="0" smtClean="0"/>
              <a:t>and e irradiation.</a:t>
            </a:r>
          </a:p>
          <a:p>
            <a:pPr lvl="1"/>
            <a:r>
              <a:rPr lang="en-US" b="0" dirty="0" smtClean="0"/>
              <a:t>Defect introduction rates are depending on particle type and particle energy and (for some) on material!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Summary on defects with strong impact on device performance after irradiation</a:t>
            </a:r>
            <a:endParaRPr lang="en-GB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G.Casse and M.Moll,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7</a:t>
            </a:fld>
            <a:r>
              <a:rPr lang="en-GB" smtClean="0"/>
              <a:t>-</a:t>
            </a:r>
            <a:endParaRPr lang="en-GB" dirty="0"/>
          </a:p>
        </p:txBody>
      </p:sp>
      <p:sp>
        <p:nvSpPr>
          <p:cNvPr id="44" name="Text Box 45"/>
          <p:cNvSpPr txBox="1">
            <a:spLocks noChangeArrowheads="1"/>
          </p:cNvSpPr>
          <p:nvPr/>
        </p:nvSpPr>
        <p:spPr bwMode="auto">
          <a:xfrm>
            <a:off x="5583718" y="932109"/>
            <a:ext cx="1876425" cy="823913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positive charge </a:t>
            </a:r>
            <a:r>
              <a:rPr lang="en-US" sz="1000" dirty="0"/>
              <a:t>(higher introduction after proton irradiation than after neutron irradiation)</a:t>
            </a:r>
          </a:p>
        </p:txBody>
      </p:sp>
      <p:sp>
        <p:nvSpPr>
          <p:cNvPr id="45" name="Text Box 45"/>
          <p:cNvSpPr txBox="1">
            <a:spLocks noChangeArrowheads="1"/>
          </p:cNvSpPr>
          <p:nvPr/>
        </p:nvSpPr>
        <p:spPr bwMode="auto">
          <a:xfrm>
            <a:off x="3266855" y="932110"/>
            <a:ext cx="1876425" cy="823913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positive charge </a:t>
            </a:r>
            <a:r>
              <a:rPr lang="en-US" sz="1000" dirty="0"/>
              <a:t>(higher introduction after proton </a:t>
            </a:r>
            <a:r>
              <a:rPr lang="en-US" sz="1000" dirty="0" smtClean="0"/>
              <a:t>than </a:t>
            </a:r>
            <a:r>
              <a:rPr lang="en-US" sz="1000" dirty="0"/>
              <a:t>after neutron </a:t>
            </a:r>
            <a:r>
              <a:rPr lang="en-US" sz="1000" dirty="0" smtClean="0"/>
              <a:t>irradiation, oxygen dependent)</a:t>
            </a:r>
            <a:endParaRPr lang="en-US" sz="1000" dirty="0"/>
          </a:p>
        </p:txBody>
      </p:sp>
      <p:sp>
        <p:nvSpPr>
          <p:cNvPr id="46" name="Text Box 41"/>
          <p:cNvSpPr txBox="1">
            <a:spLocks noChangeArrowheads="1"/>
          </p:cNvSpPr>
          <p:nvPr/>
        </p:nvSpPr>
        <p:spPr bwMode="auto">
          <a:xfrm>
            <a:off x="116506" y="3014956"/>
            <a:ext cx="1800200" cy="954107"/>
          </a:xfrm>
          <a:prstGeom prst="rect">
            <a:avLst/>
          </a:prstGeom>
          <a:noFill/>
          <a:ln w="12700" algn="ctr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</a:lvl1pPr>
          </a:lstStyle>
          <a:p>
            <a:r>
              <a:rPr lang="en-US" sz="1600" dirty="0"/>
              <a:t>leakage current</a:t>
            </a:r>
            <a:br>
              <a:rPr lang="en-US" sz="1600" dirty="0"/>
            </a:br>
            <a:r>
              <a:rPr lang="en-US" sz="1600" dirty="0" smtClean="0"/>
              <a:t>&amp; </a:t>
            </a:r>
            <a:r>
              <a:rPr lang="en-US" sz="1600" dirty="0"/>
              <a:t>neg. charge</a:t>
            </a:r>
            <a:br>
              <a:rPr lang="en-US" sz="1600" dirty="0"/>
            </a:br>
            <a:r>
              <a:rPr lang="en-US" sz="1200" dirty="0" smtClean="0"/>
              <a:t>current </a:t>
            </a:r>
            <a:r>
              <a:rPr lang="en-US" sz="1200" dirty="0"/>
              <a:t>after  </a:t>
            </a:r>
            <a:r>
              <a:rPr lang="en-US" sz="1200" dirty="0">
                <a:sym typeface="Symbol" pitchFamily="18" charset="2"/>
              </a:rPr>
              <a:t></a:t>
            </a:r>
            <a:r>
              <a:rPr lang="en-US" sz="1200" dirty="0"/>
              <a:t> </a:t>
            </a:r>
            <a:r>
              <a:rPr lang="en-US" sz="1200" dirty="0" err="1" smtClean="0"/>
              <a:t>irrad</a:t>
            </a:r>
            <a:r>
              <a:rPr lang="en-US" sz="1200" dirty="0" smtClean="0"/>
              <a:t>,</a:t>
            </a:r>
            <a:br>
              <a:rPr lang="en-US" sz="1200" dirty="0" smtClean="0"/>
            </a:br>
            <a:r>
              <a:rPr lang="en-US" sz="1200" dirty="0" smtClean="0"/>
              <a:t> V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O (?)</a:t>
            </a:r>
            <a:endParaRPr lang="en-US" sz="1200" dirty="0"/>
          </a:p>
        </p:txBody>
      </p:sp>
      <p:sp>
        <p:nvSpPr>
          <p:cNvPr id="47" name="Text Box 39"/>
          <p:cNvSpPr txBox="1">
            <a:spLocks noChangeArrowheads="1"/>
          </p:cNvSpPr>
          <p:nvPr/>
        </p:nvSpPr>
        <p:spPr bwMode="auto">
          <a:xfrm>
            <a:off x="7444152" y="3474005"/>
            <a:ext cx="1628348" cy="861774"/>
          </a:xfrm>
          <a:prstGeom prst="rect">
            <a:avLst/>
          </a:prstGeom>
          <a:noFill/>
          <a:ln w="12700" algn="ctr">
            <a:solidFill>
              <a:srgbClr val="00B05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Reverse annealing</a:t>
            </a:r>
            <a:br>
              <a:rPr lang="en-US" sz="1800" dirty="0"/>
            </a:br>
            <a:r>
              <a:rPr lang="en-US" sz="1400" dirty="0"/>
              <a:t>(</a:t>
            </a:r>
            <a:r>
              <a:rPr lang="en-US" sz="1400" dirty="0" smtClean="0"/>
              <a:t>negative  </a:t>
            </a:r>
            <a:r>
              <a:rPr lang="en-US" sz="1400" dirty="0"/>
              <a:t>charge)</a:t>
            </a:r>
          </a:p>
        </p:txBody>
      </p:sp>
      <p:sp>
        <p:nvSpPr>
          <p:cNvPr id="48" name="Text Box 39"/>
          <p:cNvSpPr txBox="1">
            <a:spLocks noChangeArrowheads="1"/>
          </p:cNvSpPr>
          <p:nvPr/>
        </p:nvSpPr>
        <p:spPr bwMode="auto">
          <a:xfrm>
            <a:off x="2630267" y="4779150"/>
            <a:ext cx="2292934" cy="553998"/>
          </a:xfrm>
          <a:prstGeom prst="rect">
            <a:avLst/>
          </a:prstGeom>
          <a:noFill/>
          <a:ln w="12700" algn="ctr">
            <a:solidFill>
              <a:srgbClr val="00B05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</a:lvl1pPr>
          </a:lstStyle>
          <a:p>
            <a:r>
              <a:rPr lang="en-US" sz="1600" dirty="0"/>
              <a:t>Boron: shallow dopant</a:t>
            </a:r>
            <a:br>
              <a:rPr lang="en-US" sz="1600" dirty="0"/>
            </a:br>
            <a:r>
              <a:rPr lang="en-US" sz="1400" dirty="0"/>
              <a:t>(negative  charge)</a:t>
            </a:r>
          </a:p>
        </p:txBody>
      </p:sp>
      <p:sp>
        <p:nvSpPr>
          <p:cNvPr id="49" name="Text Box 39"/>
          <p:cNvSpPr txBox="1">
            <a:spLocks noChangeArrowheads="1"/>
          </p:cNvSpPr>
          <p:nvPr/>
        </p:nvSpPr>
        <p:spPr bwMode="auto">
          <a:xfrm>
            <a:off x="341530" y="1269050"/>
            <a:ext cx="2610290" cy="553998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</a:lvl1pPr>
          </a:lstStyle>
          <a:p>
            <a:r>
              <a:rPr lang="en-US" sz="1600" dirty="0"/>
              <a:t>Phosphorus: shallow dopant</a:t>
            </a:r>
            <a:br>
              <a:rPr lang="en-US" sz="1600" dirty="0"/>
            </a:br>
            <a:r>
              <a:rPr lang="en-US" sz="1400" dirty="0"/>
              <a:t>(positive charge)</a:t>
            </a:r>
          </a:p>
        </p:txBody>
      </p:sp>
      <p:sp>
        <p:nvSpPr>
          <p:cNvPr id="50" name="Text Box 39"/>
          <p:cNvSpPr txBox="1">
            <a:spLocks noChangeArrowheads="1"/>
          </p:cNvSpPr>
          <p:nvPr/>
        </p:nvSpPr>
        <p:spPr bwMode="auto">
          <a:xfrm>
            <a:off x="7407690" y="2303876"/>
            <a:ext cx="1574800" cy="646331"/>
          </a:xfrm>
          <a:prstGeom prst="rect">
            <a:avLst/>
          </a:prstGeom>
          <a:noFill/>
          <a:ln w="12700" algn="ctr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smtClean="0"/>
              <a:t>Leakage current: </a:t>
            </a:r>
            <a:r>
              <a:rPr lang="en-US" sz="1200" dirty="0" smtClean="0"/>
              <a:t>V</a:t>
            </a:r>
            <a:r>
              <a:rPr lang="en-US" sz="1200" baseline="-25000" dirty="0" smtClean="0"/>
              <a:t>3</a:t>
            </a:r>
            <a:r>
              <a:rPr lang="en-US" sz="1200" dirty="0" smtClean="0"/>
              <a:t> </a:t>
            </a:r>
            <a:endParaRPr lang="en-US" sz="1000" dirty="0"/>
          </a:p>
        </p:txBody>
      </p:sp>
      <p:sp>
        <p:nvSpPr>
          <p:cNvPr id="51" name="Oval 38"/>
          <p:cNvSpPr>
            <a:spLocks noChangeArrowheads="1"/>
          </p:cNvSpPr>
          <p:nvPr/>
        </p:nvSpPr>
        <p:spPr bwMode="auto">
          <a:xfrm rot="869036">
            <a:off x="4487486" y="3307604"/>
            <a:ext cx="2003196" cy="746641"/>
          </a:xfrm>
          <a:prstGeom prst="ellipse">
            <a:avLst/>
          </a:prstGeom>
          <a:noFill/>
          <a:ln w="19050" algn="ctr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Line 40"/>
          <p:cNvSpPr>
            <a:spLocks noChangeShapeType="1"/>
          </p:cNvSpPr>
          <p:nvPr/>
        </p:nvSpPr>
        <p:spPr bwMode="auto">
          <a:xfrm flipH="1" flipV="1">
            <a:off x="6417205" y="3849051"/>
            <a:ext cx="1026946" cy="21829"/>
          </a:xfrm>
          <a:prstGeom prst="line">
            <a:avLst/>
          </a:prstGeom>
          <a:noFill/>
          <a:ln w="15875">
            <a:solidFill>
              <a:srgbClr val="00B050"/>
            </a:solidFill>
            <a:round/>
            <a:headEnd w="lg" len="lg"/>
            <a:tailEnd type="triangl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40"/>
          <p:cNvSpPr>
            <a:spLocks noChangeShapeType="1"/>
          </p:cNvSpPr>
          <p:nvPr/>
        </p:nvSpPr>
        <p:spPr bwMode="auto">
          <a:xfrm flipH="1" flipV="1">
            <a:off x="3491881" y="4374106"/>
            <a:ext cx="177698" cy="405045"/>
          </a:xfrm>
          <a:prstGeom prst="line">
            <a:avLst/>
          </a:prstGeom>
          <a:noFill/>
          <a:ln w="15875">
            <a:solidFill>
              <a:srgbClr val="00B050"/>
            </a:solidFill>
            <a:round/>
            <a:headEnd w="lg" len="lg"/>
            <a:tailEnd type="triangl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24171" y="3969062"/>
            <a:ext cx="492734" cy="360039"/>
          </a:xfrm>
          <a:prstGeom prst="ellipse">
            <a:avLst/>
          </a:prstGeom>
          <a:noFill/>
          <a:ln w="19050" algn="ctr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3224171" y="2303878"/>
            <a:ext cx="492734" cy="360039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6" name="Line 40"/>
          <p:cNvSpPr>
            <a:spLocks noChangeShapeType="1"/>
          </p:cNvSpPr>
          <p:nvPr/>
        </p:nvSpPr>
        <p:spPr bwMode="auto">
          <a:xfrm>
            <a:off x="2630267" y="1823047"/>
            <a:ext cx="593904" cy="660848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 w="lg" len="lg"/>
            <a:tailEnd type="triangl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731320" y="2438892"/>
            <a:ext cx="570651" cy="360039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4256965" y="2267003"/>
            <a:ext cx="666236" cy="360039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5583719" y="2619353"/>
            <a:ext cx="1588072" cy="787781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60" name="Line 40"/>
          <p:cNvSpPr>
            <a:spLocks noChangeShapeType="1"/>
          </p:cNvSpPr>
          <p:nvPr/>
        </p:nvSpPr>
        <p:spPr bwMode="auto">
          <a:xfrm flipV="1">
            <a:off x="1916706" y="3223888"/>
            <a:ext cx="1860029" cy="295123"/>
          </a:xfrm>
          <a:prstGeom prst="line">
            <a:avLst/>
          </a:prstGeom>
          <a:noFill/>
          <a:ln w="15875">
            <a:solidFill>
              <a:srgbClr val="0000FF"/>
            </a:solidFill>
            <a:round/>
            <a:headEnd w="lg" len="lg"/>
            <a:tailEnd type="triangl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Line 40"/>
          <p:cNvSpPr>
            <a:spLocks noChangeShapeType="1"/>
          </p:cNvSpPr>
          <p:nvPr/>
        </p:nvSpPr>
        <p:spPr bwMode="auto">
          <a:xfrm flipH="1">
            <a:off x="7047650" y="2619353"/>
            <a:ext cx="358298" cy="135864"/>
          </a:xfrm>
          <a:prstGeom prst="line">
            <a:avLst/>
          </a:prstGeom>
          <a:noFill/>
          <a:ln w="15875">
            <a:solidFill>
              <a:srgbClr val="0000FF"/>
            </a:solidFill>
            <a:round/>
            <a:headEnd w="lg" len="lg"/>
            <a:tailEnd type="triangl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783217" y="3016864"/>
            <a:ext cx="473749" cy="414046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63" name="Line 40"/>
          <p:cNvSpPr>
            <a:spLocks noChangeShapeType="1"/>
          </p:cNvSpPr>
          <p:nvPr/>
        </p:nvSpPr>
        <p:spPr bwMode="auto">
          <a:xfrm flipH="1">
            <a:off x="4050996" y="1823049"/>
            <a:ext cx="154071" cy="615843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 w="lg" len="lg"/>
            <a:tailEnd type="triangl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40"/>
          <p:cNvSpPr>
            <a:spLocks noChangeShapeType="1"/>
          </p:cNvSpPr>
          <p:nvPr/>
        </p:nvSpPr>
        <p:spPr bwMode="auto">
          <a:xfrm flipH="1">
            <a:off x="4923201" y="1756022"/>
            <a:ext cx="1358988" cy="637864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 w="lg" len="lg"/>
            <a:tailEnd type="triangl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617504" y="4879203"/>
            <a:ext cx="3108573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400" b="1" dirty="0" smtClean="0">
                <a:solidFill>
                  <a:srgbClr val="FF0000"/>
                </a:solidFill>
              </a:rPr>
              <a:t>A table with levels and cross sections is given in the spare slides.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59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610" y="-9523"/>
            <a:ext cx="7245804" cy="806427"/>
          </a:xfrm>
        </p:spPr>
        <p:txBody>
          <a:bodyPr>
            <a:normAutofit/>
          </a:bodyPr>
          <a:lstStyle/>
          <a:p>
            <a:r>
              <a:rPr lang="en-GB" sz="2800" dirty="0" smtClean="0"/>
              <a:t>Acceptor removal - Boron related defects?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813765"/>
            <a:ext cx="4185465" cy="5790923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Microscopic study of defects</a:t>
            </a:r>
          </a:p>
          <a:p>
            <a:pPr lvl="1"/>
            <a:r>
              <a:rPr lang="en-GB" sz="1400" dirty="0" smtClean="0"/>
              <a:t>TSC (Thermally Stimulated Current)</a:t>
            </a:r>
            <a:br>
              <a:rPr lang="en-GB" sz="1400" dirty="0" smtClean="0"/>
            </a:br>
            <a:r>
              <a:rPr lang="en-GB" sz="1400" dirty="0" smtClean="0"/>
              <a:t>  comparing n- and p-type sensors</a:t>
            </a:r>
          </a:p>
          <a:p>
            <a:pPr lvl="1"/>
            <a:endParaRPr lang="en-GB" sz="1400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2"/>
            <a:r>
              <a:rPr lang="en-GB" sz="1400" dirty="0" smtClean="0"/>
              <a:t>Reminder: Deep acceptors (H(116K)..) and shallow donors (E30K) alter space charge</a:t>
            </a:r>
          </a:p>
          <a:p>
            <a:pPr lvl="2"/>
            <a:r>
              <a:rPr lang="en-GB" sz="1400" dirty="0" smtClean="0"/>
              <a:t>Some defect only seen in p-type (Boron containing) material; indication for “Boron removal” by defect kinetics (e.g. B</a:t>
            </a:r>
            <a:r>
              <a:rPr lang="en-GB" sz="1400" baseline="-25000" dirty="0" smtClean="0"/>
              <a:t>i</a:t>
            </a:r>
            <a:r>
              <a:rPr lang="en-GB" sz="1400" dirty="0" smtClean="0"/>
              <a:t> </a:t>
            </a:r>
            <a:r>
              <a:rPr lang="en-GB" sz="1400" dirty="0" smtClean="0">
                <a:sym typeface="Wingdings" panose="05000000000000000000" pitchFamily="2" charset="2"/>
              </a:rPr>
              <a:t> </a:t>
            </a:r>
            <a:r>
              <a:rPr lang="en-GB" sz="1400" dirty="0" err="1" smtClean="0">
                <a:sym typeface="Wingdings" panose="05000000000000000000" pitchFamily="2" charset="2"/>
              </a:rPr>
              <a:t>B</a:t>
            </a:r>
            <a:r>
              <a:rPr lang="en-GB" sz="1400" baseline="-25000" dirty="0" err="1" smtClean="0">
                <a:sym typeface="Wingdings" panose="05000000000000000000" pitchFamily="2" charset="2"/>
              </a:rPr>
              <a:t>i</a:t>
            </a:r>
            <a:r>
              <a:rPr lang="en-GB" sz="1400" dirty="0" err="1" smtClean="0">
                <a:sym typeface="Wingdings" panose="05000000000000000000" pitchFamily="2" charset="2"/>
              </a:rPr>
              <a:t>O</a:t>
            </a:r>
            <a:r>
              <a:rPr lang="en-GB" sz="1400" baseline="-25000" dirty="0" err="1" smtClean="0">
                <a:sym typeface="Wingdings" panose="05000000000000000000" pitchFamily="2" charset="2"/>
              </a:rPr>
              <a:t>i</a:t>
            </a:r>
            <a:r>
              <a:rPr lang="en-GB" sz="1400" baseline="-25000" dirty="0" smtClean="0">
                <a:sym typeface="Wingdings" panose="05000000000000000000" pitchFamily="2" charset="2"/>
              </a:rPr>
              <a:t> </a:t>
            </a:r>
            <a:r>
              <a:rPr lang="en-GB" sz="1400" dirty="0" smtClean="0">
                <a:sym typeface="Wingdings" panose="05000000000000000000" pitchFamily="2" charset="2"/>
              </a:rPr>
              <a:t>)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G.Casse</a:t>
            </a:r>
            <a:r>
              <a:rPr lang="en-GB" dirty="0" smtClean="0"/>
              <a:t> and </a:t>
            </a:r>
            <a:r>
              <a:rPr lang="en-GB" dirty="0" err="1" smtClean="0"/>
              <a:t>M.Moll</a:t>
            </a:r>
            <a:r>
              <a:rPr lang="en-GB" dirty="0" smtClean="0"/>
              <a:t>, RD50 Status Report, May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-</a:t>
            </a:r>
            <a:fld id="{4BC41057-E5DD-4345-B334-EB94862F885B}" type="slidenum">
              <a:rPr lang="en-GB" smtClean="0"/>
              <a:pPr/>
              <a:t>8</a:t>
            </a:fld>
            <a:r>
              <a:rPr lang="en-GB" smtClean="0"/>
              <a:t>-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86" y="1768840"/>
            <a:ext cx="4052599" cy="35324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 rot="16200000">
            <a:off x="-2260740" y="3354086"/>
            <a:ext cx="4760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[Elena Donegani et </a:t>
            </a:r>
            <a:r>
              <a:rPr lang="en-GB" sz="1200" dirty="0"/>
              <a:t>al, </a:t>
            </a:r>
            <a:r>
              <a:rPr lang="en-GB" sz="1200" dirty="0" err="1" smtClean="0"/>
              <a:t>UniHH</a:t>
            </a:r>
            <a:r>
              <a:rPr lang="en-GB" sz="1200" dirty="0" smtClean="0"/>
              <a:t>, RD50 Workshop, December 2015</a:t>
            </a:r>
            <a:r>
              <a:rPr lang="en-US" sz="1200" dirty="0" smtClean="0"/>
              <a:t>] 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4563343" y="806430"/>
                <a:ext cx="4185465" cy="57982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176213" indent="-176213" algn="l" defTabSz="914400" rtl="0" eaLnBrk="1" latinLnBrk="0" hangingPunct="1">
                  <a:spcBef>
                    <a:spcPct val="20000"/>
                  </a:spcBef>
                  <a:buClr>
                    <a:srgbClr val="FF0000"/>
                  </a:buClr>
                  <a:buSzPct val="120000"/>
                  <a:buFont typeface="Arial" pitchFamily="34" charset="0"/>
                  <a:buChar char="•"/>
                  <a:defRPr lang="en-US" sz="2000" b="1" kern="1200" dirty="0" smtClean="0">
                    <a:solidFill>
                      <a:srgbClr val="0000FF"/>
                    </a:solidFill>
                    <a:latin typeface="+mj-lt"/>
                    <a:ea typeface="+mn-ea"/>
                    <a:cs typeface="Times New Roman" pitchFamily="18" charset="0"/>
                  </a:defRPr>
                </a:lvl1pPr>
                <a:lvl2pPr marL="360363" indent="-184150" algn="l" defTabSz="914400" rtl="0" eaLnBrk="1" latinLnBrk="0" hangingPunct="1">
                  <a:spcBef>
                    <a:spcPct val="20000"/>
                  </a:spcBef>
                  <a:buSzPct val="100000"/>
                  <a:buFont typeface="Wingdings" pitchFamily="2" charset="2"/>
                  <a:buChar char="§"/>
                  <a:defRPr lang="en-US" sz="1800" b="1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Times New Roman" pitchFamily="18" charset="0"/>
                  </a:defRPr>
                </a:lvl2pPr>
                <a:lvl3pPr marL="538163" indent="-1778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lang="en-US" sz="1800" b="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Times New Roman" pitchFamily="18" charset="0"/>
                  </a:defRPr>
                </a:lvl3pPr>
                <a:lvl4pPr marL="714375" indent="-176213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lang="en-US" sz="1600" b="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Times New Roman" pitchFamily="18" charset="0"/>
                  </a:defRPr>
                </a:lvl4pPr>
                <a:lvl5pPr marL="898525" indent="-1841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lang="en-GB" sz="1600" b="0" i="1" kern="1200" dirty="0">
                    <a:solidFill>
                      <a:schemeClr val="tx1"/>
                    </a:solidFill>
                    <a:latin typeface="+mn-lt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600" dirty="0" smtClean="0"/>
                  <a:t>Macroscopic observation (Neff)</a:t>
                </a:r>
              </a:p>
              <a:p>
                <a:pPr marL="269875" lvl="1" indent="-176213"/>
                <a:r>
                  <a:rPr lang="en-GB" dirty="0" smtClean="0"/>
                  <a:t>p-type sensors of different resistivity show</a:t>
                </a:r>
              </a:p>
              <a:p>
                <a:pPr marL="269875" lvl="1" indent="0">
                  <a:buNone/>
                </a:pPr>
                <a:r>
                  <a:rPr lang="en-GB" dirty="0" smtClean="0"/>
                  <a:t>acceptor removal: </a:t>
                </a:r>
                <a:br>
                  <a:rPr lang="en-GB" dirty="0" smtClean="0"/>
                </a:br>
                <a:r>
                  <a:rPr lang="en-GB" dirty="0" smtClean="0"/>
                  <a:t/>
                </a:r>
                <a:br>
                  <a:rPr lang="en-GB" dirty="0" smtClean="0"/>
                </a:b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𝒆𝒇𝒇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𝑩𝒐𝒓𝒐𝒏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𝒆𝒙𝒑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 ∙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𝝫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 + ….</a:t>
                </a:r>
                <a:endParaRPr lang="en-GB" dirty="0"/>
              </a:p>
              <a:p>
                <a:pPr lvl="1"/>
                <a:endParaRPr lang="en-GB" dirty="0" smtClean="0"/>
              </a:p>
              <a:p>
                <a:pPr marL="176213" lvl="1" indent="0">
                  <a:buNone/>
                </a:pPr>
                <a:r>
                  <a:rPr lang="en-GB" dirty="0" smtClean="0"/>
                  <a:t/>
                </a:r>
                <a:br>
                  <a:rPr lang="en-GB" dirty="0" smtClean="0"/>
                </a:br>
                <a:r>
                  <a:rPr lang="en-GB" dirty="0" smtClean="0"/>
                  <a:t/>
                </a:r>
                <a:br>
                  <a:rPr lang="en-GB" dirty="0" smtClean="0"/>
                </a:br>
                <a:r>
                  <a:rPr lang="en-GB" dirty="0" smtClean="0"/>
                  <a:t/>
                </a:r>
                <a:br>
                  <a:rPr lang="en-GB" dirty="0" smtClean="0"/>
                </a:br>
                <a:r>
                  <a:rPr lang="en-GB" dirty="0" smtClean="0"/>
                  <a:t/>
                </a:r>
                <a:br>
                  <a:rPr lang="en-GB" dirty="0" smtClean="0"/>
                </a:br>
                <a:r>
                  <a:rPr lang="en-GB" dirty="0" smtClean="0"/>
                  <a:t/>
                </a:r>
                <a:br>
                  <a:rPr lang="en-GB" dirty="0" smtClean="0"/>
                </a:br>
                <a:r>
                  <a:rPr lang="en-GB" dirty="0" smtClean="0"/>
                  <a:t/>
                </a:r>
                <a:br>
                  <a:rPr lang="en-GB" dirty="0" smtClean="0"/>
                </a:br>
                <a:endParaRPr lang="en-GB" dirty="0" smtClean="0"/>
              </a:p>
              <a:p>
                <a:pPr lvl="1"/>
                <a:endParaRPr lang="en-GB" dirty="0" smtClean="0"/>
              </a:p>
              <a:p>
                <a:pPr lvl="1"/>
                <a:endParaRPr lang="en-GB" dirty="0"/>
              </a:p>
              <a:p>
                <a:pPr lvl="1"/>
                <a:endParaRPr lang="en-GB" dirty="0" smtClean="0"/>
              </a:p>
              <a:p>
                <a:pPr lvl="1"/>
                <a:endParaRPr lang="en-GB" dirty="0"/>
              </a:p>
              <a:p>
                <a:pPr lvl="1"/>
                <a:endParaRPr lang="en-GB" dirty="0" smtClean="0"/>
              </a:p>
              <a:p>
                <a:pPr lvl="1"/>
                <a:endParaRPr lang="en-GB" dirty="0"/>
              </a:p>
              <a:p>
                <a:pPr lvl="1"/>
                <a:endParaRPr lang="en-GB" dirty="0" smtClean="0"/>
              </a:p>
              <a:p>
                <a:pPr lvl="1"/>
                <a:endParaRPr lang="en-GB" dirty="0"/>
              </a:p>
              <a:p>
                <a:pPr lvl="1"/>
                <a:endParaRPr lang="en-GB" dirty="0" smtClean="0"/>
              </a:p>
              <a:p>
                <a:pPr lvl="1"/>
                <a:r>
                  <a:rPr lang="en-GB" dirty="0" smtClean="0"/>
                  <a:t>So-called </a:t>
                </a:r>
                <a:r>
                  <a:rPr lang="en-GB" i="1" dirty="0" smtClean="0"/>
                  <a:t>“acceptor removal”</a:t>
                </a:r>
                <a:r>
                  <a:rPr lang="en-GB" dirty="0" smtClean="0"/>
                  <a:t> responsible for:</a:t>
                </a:r>
              </a:p>
              <a:p>
                <a:pPr lvl="2"/>
                <a:r>
                  <a:rPr lang="en-GB" dirty="0" smtClean="0"/>
                  <a:t>Gain degradation in sensors with intrinsic gain </a:t>
                </a:r>
              </a:p>
              <a:p>
                <a:pPr lvl="2"/>
                <a:r>
                  <a:rPr lang="en-GB" dirty="0" smtClean="0"/>
                  <a:t>Good performance of low resistivity CMOS sensors after high irradiation.</a:t>
                </a:r>
              </a:p>
              <a:p>
                <a:pPr lvl="1"/>
                <a:r>
                  <a:rPr lang="en-GB" dirty="0" smtClean="0"/>
                  <a:t>Why not studied more intensively before?</a:t>
                </a:r>
              </a:p>
              <a:p>
                <a:pPr lvl="2"/>
                <a:r>
                  <a:rPr lang="en-GB" dirty="0" smtClean="0"/>
                  <a:t>Focus was on high resistivity and on n-type!</a:t>
                </a:r>
                <a:endParaRPr lang="en-GB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343" y="806430"/>
                <a:ext cx="4185465" cy="5798258"/>
              </a:xfrm>
              <a:prstGeom prst="rect">
                <a:avLst/>
              </a:prstGeom>
              <a:blipFill rotWithShape="0">
                <a:blip r:embed="rId3"/>
                <a:stretch>
                  <a:fillRect l="-2041" t="-2313" b="-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41" y="1935991"/>
            <a:ext cx="4058420" cy="32482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 rot="16200000">
            <a:off x="6553732" y="3105484"/>
            <a:ext cx="4760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[Gregor </a:t>
            </a:r>
            <a:r>
              <a:rPr lang="en-GB" sz="1200" dirty="0" err="1" smtClean="0"/>
              <a:t>Kramberger</a:t>
            </a:r>
            <a:r>
              <a:rPr lang="en-GB" sz="1200" dirty="0" smtClean="0"/>
              <a:t> et </a:t>
            </a:r>
            <a:r>
              <a:rPr lang="en-GB" sz="1200" dirty="0"/>
              <a:t>al, </a:t>
            </a:r>
            <a:r>
              <a:rPr lang="en-GB" sz="1200" dirty="0" smtClean="0"/>
              <a:t>Ljubljana, RD50 Workshop, June 2015</a:t>
            </a:r>
            <a:r>
              <a:rPr lang="en-US" sz="1200" dirty="0" smtClean="0"/>
              <a:t>]</a:t>
            </a:r>
            <a:r>
              <a:rPr lang="en-US" sz="1200" b="1" dirty="0" smtClean="0"/>
              <a:t> </a:t>
            </a:r>
            <a:endParaRPr lang="en-GB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864335" y="1621831"/>
            <a:ext cx="893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/>
              <a:t>[simplified]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50383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56565" y="1088740"/>
            <a:ext cx="8161675" cy="2783740"/>
          </a:xfrm>
        </p:spPr>
        <p:txBody>
          <a:bodyPr/>
          <a:lstStyle/>
          <a:p>
            <a:r>
              <a:rPr lang="en-US" altLang="en-US" dirty="0" smtClean="0"/>
              <a:t>Device Characterization</a:t>
            </a:r>
            <a:br>
              <a:rPr lang="en-US" altLang="en-US" dirty="0" smtClean="0"/>
            </a:br>
            <a:r>
              <a:rPr lang="en-US" altLang="en-US" dirty="0" smtClean="0"/>
              <a:t>and TCAD simulations</a:t>
            </a:r>
            <a:endParaRPr lang="en-US" alt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 smtClean="0"/>
              <a:t>G.Casse and M.Moll, RD50 Status Report, May 2016</a:t>
            </a:r>
            <a:endParaRPr lang="en-US" alt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smtClean="0"/>
              <a:t>-</a:t>
            </a:r>
            <a:fld id="{7B862179-C607-4539-B9ED-58A3DCA06187}" type="slidenum">
              <a:rPr lang="en-US" altLang="en-US" smtClean="0"/>
              <a:pPr/>
              <a:t>9</a:t>
            </a:fld>
            <a:r>
              <a:rPr lang="en-US" altLang="en-US" smtClean="0"/>
              <a:t>-</a:t>
            </a:r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72899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chaels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13992</TotalTime>
  <Words>3261</Words>
  <Application>Microsoft Office PowerPoint</Application>
  <PresentationFormat>On-screen Show (4:3)</PresentationFormat>
  <Paragraphs>796</Paragraphs>
  <Slides>37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ＭＳ Ｐゴシック</vt:lpstr>
      <vt:lpstr>Aharoni</vt:lpstr>
      <vt:lpstr>Arial</vt:lpstr>
      <vt:lpstr>Calibri</vt:lpstr>
      <vt:lpstr>Cambria Math</vt:lpstr>
      <vt:lpstr>JBLFKY+CMSS10</vt:lpstr>
      <vt:lpstr>Symbol</vt:lpstr>
      <vt:lpstr>Tahoma</vt:lpstr>
      <vt:lpstr>Times New Roman</vt:lpstr>
      <vt:lpstr>TimesNewRomanPS-BoldMT</vt:lpstr>
      <vt:lpstr>Wingdings</vt:lpstr>
      <vt:lpstr>Michaels presentation</vt:lpstr>
      <vt:lpstr>Enačba</vt:lpstr>
      <vt:lpstr>RD50 Status Report – May 2016</vt:lpstr>
      <vt:lpstr>Motivation and Challenge</vt:lpstr>
      <vt:lpstr>The RD50 Collaboration</vt:lpstr>
      <vt:lpstr>RD50 Organizational Structure</vt:lpstr>
      <vt:lpstr>Defect &amp; Material Characterization</vt:lpstr>
      <vt:lpstr>Defect Characterization</vt:lpstr>
      <vt:lpstr>Summary on defects with strong impact on device performance after irradiation</vt:lpstr>
      <vt:lpstr>Acceptor removal - Boron related defects?</vt:lpstr>
      <vt:lpstr>Device Characterization and TCAD simulations</vt:lpstr>
      <vt:lpstr>Investigation on extreme fluences</vt:lpstr>
      <vt:lpstr>RD50 Simulation working group</vt:lpstr>
      <vt:lpstr>TCAD Simulations: Status</vt:lpstr>
      <vt:lpstr>Comparing models and simulators</vt:lpstr>
      <vt:lpstr>Segmented Sensors with  read-out at the n+ contact  (n-in-p or n-in-n)</vt:lpstr>
      <vt:lpstr>Thin p-type pixel sensors</vt:lpstr>
      <vt:lpstr>New structures  </vt:lpstr>
      <vt:lpstr>Sensors with intrinsic gain (LGAD)</vt:lpstr>
      <vt:lpstr>LGAD – Radiation Damage</vt:lpstr>
      <vt:lpstr>LGAD – Time resolution</vt:lpstr>
      <vt:lpstr>CMOS &amp; monolithic devices</vt:lpstr>
      <vt:lpstr>HVCMOS – CCE as function of fluence</vt:lpstr>
      <vt:lpstr>3D detectors</vt:lpstr>
      <vt:lpstr>Workplan for 2016/2017  (1/2)</vt:lpstr>
      <vt:lpstr>Workplan for 2016/2017  (2/2)</vt:lpstr>
      <vt:lpstr>RD50 common projects </vt:lpstr>
      <vt:lpstr>RD50 main achievements &amp; links to LHC Experiments</vt:lpstr>
      <vt:lpstr>Device Characterization</vt:lpstr>
      <vt:lpstr>TPA – Two Photon Absorption</vt:lpstr>
      <vt:lpstr>TPA – Two Photon Absorption</vt:lpstr>
      <vt:lpstr>The “inverse LGAD” – iLGAD</vt:lpstr>
      <vt:lpstr>Spare Slides</vt:lpstr>
      <vt:lpstr>Recent key results</vt:lpstr>
      <vt:lpstr>Summary on defects with strong impact on device performance after irradiation</vt:lpstr>
      <vt:lpstr>Summary of LGAD Activities at IMB-CNM Clean Room</vt:lpstr>
      <vt:lpstr>Summary of LGAD Activities at IMB-CNM Clean Room</vt:lpstr>
      <vt:lpstr>Reminder: Segmented sensors: n+ vs. p+ readout</vt:lpstr>
      <vt:lpstr>TCAD - Simulations</vt:lpstr>
    </vt:vector>
  </TitlesOfParts>
  <Company>CERN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Moll</dc:creator>
  <cp:lastModifiedBy>Michael Moll</cp:lastModifiedBy>
  <cp:revision>740</cp:revision>
  <cp:lastPrinted>2016-05-23T09:54:17Z</cp:lastPrinted>
  <dcterms:created xsi:type="dcterms:W3CDTF">2012-04-12T14:25:35Z</dcterms:created>
  <dcterms:modified xsi:type="dcterms:W3CDTF">2016-05-25T06:56:31Z</dcterms:modified>
</cp:coreProperties>
</file>